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0" r:id="rId4"/>
    <p:sldId id="271" r:id="rId5"/>
    <p:sldId id="272" r:id="rId6"/>
    <p:sldId id="273" r:id="rId7"/>
    <p:sldId id="274" r:id="rId8"/>
    <p:sldId id="257" r:id="rId9"/>
    <p:sldId id="268" r:id="rId10"/>
    <p:sldId id="275" r:id="rId11"/>
    <p:sldId id="259" r:id="rId12"/>
    <p:sldId id="260" r:id="rId13"/>
    <p:sldId id="269" r:id="rId14"/>
    <p:sldId id="276" r:id="rId15"/>
    <p:sldId id="261" r:id="rId16"/>
    <p:sldId id="264" r:id="rId17"/>
    <p:sldId id="277" r:id="rId18"/>
    <p:sldId id="280" r:id="rId19"/>
    <p:sldId id="278" r:id="rId20"/>
    <p:sldId id="279" r:id="rId21"/>
    <p:sldId id="26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сиф Алиев" initials="АА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86" autoAdjust="0"/>
  </p:normalViewPr>
  <p:slideViewPr>
    <p:cSldViewPr snapToGrid="0">
      <p:cViewPr>
        <p:scale>
          <a:sx n="87" d="100"/>
          <a:sy n="87" d="100"/>
        </p:scale>
        <p:origin x="192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3FEDA-2A84-4E82-83D5-7141E4AC1B8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ABDF5-CC54-407A-8B37-0139A965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5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ABDF5-CC54-407A-8B37-0139A965A61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9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F0FAF5-7FE4-4286-83E6-8A70A3C44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0E7204D-24AA-4977-ADB4-4853F85B5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1F521A5-C630-4828-8359-4EBA0B19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D973E2-84A4-420A-A727-F8591C36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9D570D-ACBA-413E-99C2-5C4DF51B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74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E364CA-6A71-4915-8733-C4C991ED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A1159F7-5BAB-4AF7-9D2E-139AA2FE8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23B865-D81F-4758-AC60-823030AD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439D0BD-3686-425B-A624-5C07DAF5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FC482A-E4FB-4B7C-8D2A-980AD8B5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8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2441DD5-51EE-4E4D-B00F-1502534CE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2420ADE-4006-4942-9F33-9F8E699C6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E92D3A-72A5-4917-B697-5D7194C24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5822C4E-F76E-4629-B664-A1B93F61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9B050F-D853-462F-AB1E-3446B987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3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73C21F-1BED-4C44-87FD-854B1F1C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427F46-279F-44C6-8B6A-FA571C3F6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472AF11-3630-4F7E-9E97-D4D886E8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AB4917-0737-4E9F-981A-C72270DF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E1B2D8-2448-4D17-8CA2-DABACCD2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5B4A3-0118-47EE-BF20-5FD213E2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BF32F1A-9495-41CE-8272-9C043FE53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626D81-7A41-4029-B256-23CF35E3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A6BC9F-5FEC-4D5B-9201-3BBDD0E4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7B9DC0-D688-4B14-B972-6298FA72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7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6799AB-4ED0-4000-BD7E-682F9B82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28EBCC1-7BBB-4D04-82B0-78C4AC9A7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8ED517B-5A53-49A0-AEA8-B8F6E7EC9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6438906-86AE-4EA5-9E9A-3E5B2FB8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AD7CE1E-7ED4-4A7E-96AA-3821E5425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0CD1B5B-73B0-4544-9BE4-2A8F2B47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79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BF4577-73DB-4438-92C4-6130E70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E6F5F11-6A70-4C05-9C04-DB2AA2403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1D3B899-068C-4A3E-B338-27E31D4D6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2F89438-9B80-4CF7-84D0-2F1FE3C3D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B0A2E4D-1ADC-484F-B83B-E85D288C0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AF083EA-7429-4814-8D44-555375A3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C624BFD-11F3-4B60-9F80-5454262E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A3B4486-45E8-4F7B-BA0D-C07BB5C2E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1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21DBBF-3BF9-400A-AA89-74AF1EB63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9E66481-92B3-452E-BAEC-59D10586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C46DF72-73A7-4A9B-97A8-2A176A8BD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B137A96-1222-4494-98E8-126C8C91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4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6C865A1-2E69-496B-BB0F-08B00714F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3D89AF6-BC0C-4DE3-83A2-C00ECD69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6B5679B-2A6F-4A8E-A7CA-9C32882B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63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81B633-1A0E-42D0-8B32-B176BC06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65D5DC5-3D46-4945-947B-B2BE2CF0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92105CB-8DFC-495F-AC3C-B3AFC1A75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185B3E9-213A-44F2-85D3-79E6FDFB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1B64DE3-117F-4049-98AB-4A5C931B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3021363-8726-4088-87AF-7878E825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4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8493C0-F39C-44E0-B2F0-F274AF8C3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B6DD14D-DBB3-4FBF-80B9-B2900C655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EC80ECB-6B27-4B0C-8596-23D7CA720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EEE5080-7A3D-4DE3-A5EF-CB5A8EFF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CCF3631-FF50-4DD2-9B65-DD28A7A9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205B84-7634-4C6B-BDDB-6D7CACF1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21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5EBFDC-334B-4AF6-AAA5-120DC84E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35842F-1925-47DC-A52F-54147B682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90EB4C-E549-4FC7-BA48-B693BFEA6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D588CE0-04D2-400B-91F0-F64BA5B31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706374-0D0A-4B82-BC10-B9FA80636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8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69FCB315-4D2B-461A-A010-915D3D75F3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35516" y="244480"/>
            <a:ext cx="2320966" cy="309848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C3073A6-6D2E-4134-9B82-BDDE78FFB3BB}"/>
              </a:ext>
            </a:extLst>
          </p:cNvPr>
          <p:cNvSpPr/>
          <p:nvPr/>
        </p:nvSpPr>
        <p:spPr>
          <a:xfrm>
            <a:off x="1451669" y="4297710"/>
            <a:ext cx="9288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Комплексный сервис для бизнеса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рамках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контрольной (надзорной)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89295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1B7AE0-9210-4CAB-B7CB-C7673E0EDE47}"/>
              </a:ext>
            </a:extLst>
          </p:cNvPr>
          <p:cNvSpPr txBox="1"/>
          <p:nvPr/>
        </p:nvSpPr>
        <p:spPr>
          <a:xfrm>
            <a:off x="11273849" y="6061868"/>
            <a:ext cx="649480" cy="25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8" dirty="0">
                <a:solidFill>
                  <a:schemeClr val="bg1"/>
                </a:solidFill>
              </a:rPr>
              <a:t>рис. 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FF23F96-BA49-4659-A609-468D9E6518B4}"/>
              </a:ext>
            </a:extLst>
          </p:cNvPr>
          <p:cNvSpPr/>
          <p:nvPr/>
        </p:nvSpPr>
        <p:spPr>
          <a:xfrm>
            <a:off x="1334439" y="369838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 ПОДАЧИ ЗАЯВЛЕНИЙ И ДОКУМЕНТОВ В НАДЗОРНЫЙ ОРГАН НА РПГУ</a:t>
            </a:r>
          </a:p>
        </p:txBody>
      </p:sp>
      <p:sp>
        <p:nvSpPr>
          <p:cNvPr id="11" name="Прямоугольник: скругленные углы 6">
            <a:extLst>
              <a:ext uri="{FF2B5EF4-FFF2-40B4-BE49-F238E27FC236}">
                <a16:creationId xmlns="" xmlns:a16="http://schemas.microsoft.com/office/drawing/2014/main" id="{92B6DC68-527B-412F-B34F-AF0B81ACC127}"/>
              </a:ext>
            </a:extLst>
          </p:cNvPr>
          <p:cNvSpPr/>
          <p:nvPr/>
        </p:nvSpPr>
        <p:spPr>
          <a:xfrm>
            <a:off x="11771790" y="6588040"/>
            <a:ext cx="320859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pic>
        <p:nvPicPr>
          <p:cNvPr id="1026" name="Picture 2" descr="Z:\Обмен\Новикова О.Ю\КНД. Работа в РПГУ\Новая папка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53" y="919775"/>
            <a:ext cx="10270437" cy="577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581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907769D-773A-4FB1-81E9-73C67D39ADC5}"/>
              </a:ext>
            </a:extLst>
          </p:cNvPr>
          <p:cNvSpPr/>
          <p:nvPr/>
        </p:nvSpPr>
        <p:spPr>
          <a:xfrm>
            <a:off x="585906" y="2690336"/>
            <a:ext cx="67087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9. На вкладке «Согласие» подтвердите согласие, нажав </a:t>
            </a:r>
          </a:p>
          <a:p>
            <a:r>
              <a:rPr lang="ru-RU" dirty="0">
                <a:solidFill>
                  <a:schemeClr val="bg1"/>
                </a:solidFill>
              </a:rPr>
              <a:t>кнопку «Далее» (рис.1)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10. На вкладке «Представитель» выбрать «Да» (при необходимости) или «Нет» и нажать кнопку «Далее» (рис.2)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D12598-7CBB-456B-978B-27F68C5B582E}"/>
              </a:ext>
            </a:extLst>
          </p:cNvPr>
          <p:cNvSpPr txBox="1"/>
          <p:nvPr/>
        </p:nvSpPr>
        <p:spPr>
          <a:xfrm>
            <a:off x="10866904" y="3692309"/>
            <a:ext cx="6337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</a:rPr>
              <a:t>рис.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B1EA789-BA23-4C30-83CB-B6C41BDFCBA9}"/>
              </a:ext>
            </a:extLst>
          </p:cNvPr>
          <p:cNvSpPr txBox="1"/>
          <p:nvPr/>
        </p:nvSpPr>
        <p:spPr>
          <a:xfrm>
            <a:off x="10901779" y="6478743"/>
            <a:ext cx="564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</a:rPr>
              <a:t>рис. 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B24ABA7-CD92-47D6-A64E-522B4798F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683" y="1123528"/>
            <a:ext cx="3960000" cy="23863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3141F8D-A744-462B-9F2A-DF2275F99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684" y="3941487"/>
            <a:ext cx="3960000" cy="239332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FF23F96-BA49-4659-A609-468D9E6518B4}"/>
              </a:ext>
            </a:extLst>
          </p:cNvPr>
          <p:cNvSpPr/>
          <p:nvPr/>
        </p:nvSpPr>
        <p:spPr>
          <a:xfrm>
            <a:off x="1334439" y="369838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 ПОДАЧИ ЗАЯВЛЕНИЙ И ДОКУМЕНТОВ В НАДЗОРНЫЙ ОРГАН НА РПГУ</a:t>
            </a:r>
          </a:p>
        </p:txBody>
      </p:sp>
      <p:sp>
        <p:nvSpPr>
          <p:cNvPr id="13" name="Прямоугольник: скругленные углы 6">
            <a:extLst>
              <a:ext uri="{FF2B5EF4-FFF2-40B4-BE49-F238E27FC236}">
                <a16:creationId xmlns="" xmlns:a16="http://schemas.microsoft.com/office/drawing/2014/main" id="{92B6DC68-527B-412F-B34F-AF0B81ACC127}"/>
              </a:ext>
            </a:extLst>
          </p:cNvPr>
          <p:cNvSpPr/>
          <p:nvPr/>
        </p:nvSpPr>
        <p:spPr>
          <a:xfrm>
            <a:off x="11771790" y="6588040"/>
            <a:ext cx="320859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8287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FB6EF1E-798D-4098-A8EC-FD798DACF7A3}"/>
              </a:ext>
            </a:extLst>
          </p:cNvPr>
          <p:cNvSpPr/>
          <p:nvPr/>
        </p:nvSpPr>
        <p:spPr>
          <a:xfrm>
            <a:off x="451948" y="3077417"/>
            <a:ext cx="56440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11. На вкладке «Заявитель» заполнить обязательные поля и нажать кнопку «Далее»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8AA6A99-841C-4996-B5CD-F3B656CBC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230" y="1159994"/>
            <a:ext cx="3994727" cy="542804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FF23F96-BA49-4659-A609-468D9E6518B4}"/>
              </a:ext>
            </a:extLst>
          </p:cNvPr>
          <p:cNvSpPr/>
          <p:nvPr/>
        </p:nvSpPr>
        <p:spPr>
          <a:xfrm>
            <a:off x="1334439" y="369838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 ПОДАЧИ ЗАЯВЛЕНИЙ И ДОКУМЕНТОВ В НАДЗОРНЫЙ ОРГАН НА РПГУ</a:t>
            </a:r>
          </a:p>
        </p:txBody>
      </p:sp>
      <p:sp>
        <p:nvSpPr>
          <p:cNvPr id="9" name="Прямоугольник: скругленные углы 6">
            <a:extLst>
              <a:ext uri="{FF2B5EF4-FFF2-40B4-BE49-F238E27FC236}">
                <a16:creationId xmlns="" xmlns:a16="http://schemas.microsoft.com/office/drawing/2014/main" id="{92B6DC68-527B-412F-B34F-AF0B81ACC127}"/>
              </a:ext>
            </a:extLst>
          </p:cNvPr>
          <p:cNvSpPr/>
          <p:nvPr/>
        </p:nvSpPr>
        <p:spPr>
          <a:xfrm>
            <a:off x="11656382" y="6588040"/>
            <a:ext cx="436268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54289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FB6EF1E-798D-4098-A8EC-FD798DACF7A3}"/>
              </a:ext>
            </a:extLst>
          </p:cNvPr>
          <p:cNvSpPr/>
          <p:nvPr/>
        </p:nvSpPr>
        <p:spPr>
          <a:xfrm>
            <a:off x="336121" y="1706515"/>
            <a:ext cx="56440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12.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 вкладке «Заявление» заполнить информацию о </a:t>
            </a:r>
            <a:r>
              <a:rPr lang="ru-RU" dirty="0" err="1">
                <a:solidFill>
                  <a:schemeClr val="bg1"/>
                </a:solidFill>
              </a:rPr>
              <a:t>подуслуге</a:t>
            </a:r>
            <a:r>
              <a:rPr lang="ru-RU" dirty="0">
                <a:solidFill>
                  <a:schemeClr val="bg1"/>
                </a:solidFill>
              </a:rPr>
              <a:t>, обязательные поля и нажать кнопку «Далее»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Консультирование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Профилактический визит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Самообследование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Документооборот</a:t>
            </a:r>
          </a:p>
          <a:p>
            <a:r>
              <a:rPr lang="ru-RU" dirty="0">
                <a:solidFill>
                  <a:schemeClr val="bg1"/>
                </a:solidFill>
              </a:rPr>
              <a:t>На вкладке «Заявление» в поле «Цель обращения» выбрать «Документооборот».</a:t>
            </a:r>
          </a:p>
          <a:p>
            <a:r>
              <a:rPr lang="ru-RU" dirty="0">
                <a:solidFill>
                  <a:schemeClr val="bg1"/>
                </a:solidFill>
              </a:rPr>
              <a:t>В поле «</a:t>
            </a:r>
            <a:r>
              <a:rPr lang="ru-RU" dirty="0" err="1">
                <a:solidFill>
                  <a:schemeClr val="bg1"/>
                </a:solidFill>
              </a:rPr>
              <a:t>Подуслуга</a:t>
            </a:r>
            <a:r>
              <a:rPr lang="ru-RU" dirty="0">
                <a:solidFill>
                  <a:schemeClr val="bg1"/>
                </a:solidFill>
              </a:rPr>
              <a:t>» выбрать необходимый документ из списка, заполнить обязательные поля и нажать кнопку «Далее»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681CA63-5A54-4610-9AFF-9EBD33FD8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29" y="1012347"/>
            <a:ext cx="4054212" cy="26443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04E108B-439F-48AA-BB0F-9A21634DC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829" y="4032305"/>
            <a:ext cx="4054212" cy="26443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A0AD157-B784-4E13-8267-79C4EF22FB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436" t="53029" r="4987" b="12677"/>
          <a:stretch/>
        </p:blipFill>
        <p:spPr>
          <a:xfrm>
            <a:off x="10010274" y="2683356"/>
            <a:ext cx="1520066" cy="149730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FF23F96-BA49-4659-A609-468D9E6518B4}"/>
              </a:ext>
            </a:extLst>
          </p:cNvPr>
          <p:cNvSpPr/>
          <p:nvPr/>
        </p:nvSpPr>
        <p:spPr>
          <a:xfrm>
            <a:off x="1334439" y="369838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 ПОДАЧИ ЗАЯВЛЕНИЙ И ДОКУМЕНТОВ В НАДЗОРНЫЙ ОРГАН НА РПГУ</a:t>
            </a:r>
          </a:p>
        </p:txBody>
      </p:sp>
      <p:sp>
        <p:nvSpPr>
          <p:cNvPr id="14" name="Прямоугольник: скругленные углы 6">
            <a:extLst>
              <a:ext uri="{FF2B5EF4-FFF2-40B4-BE49-F238E27FC236}">
                <a16:creationId xmlns="" xmlns:a16="http://schemas.microsoft.com/office/drawing/2014/main" id="{92B6DC68-527B-412F-B34F-AF0B81ACC127}"/>
              </a:ext>
            </a:extLst>
          </p:cNvPr>
          <p:cNvSpPr/>
          <p:nvPr/>
        </p:nvSpPr>
        <p:spPr>
          <a:xfrm>
            <a:off x="11656382" y="6588040"/>
            <a:ext cx="436268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75632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FB6EF1E-798D-4098-A8EC-FD798DACF7A3}"/>
              </a:ext>
            </a:extLst>
          </p:cNvPr>
          <p:cNvSpPr/>
          <p:nvPr/>
        </p:nvSpPr>
        <p:spPr>
          <a:xfrm>
            <a:off x="320096" y="1751164"/>
            <a:ext cx="30866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12.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endParaRPr lang="ru-RU" sz="1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Консультирование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FF23F96-BA49-4659-A609-468D9E6518B4}"/>
              </a:ext>
            </a:extLst>
          </p:cNvPr>
          <p:cNvSpPr/>
          <p:nvPr/>
        </p:nvSpPr>
        <p:spPr>
          <a:xfrm>
            <a:off x="1334439" y="369838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 ПОДАЧИ ЗАЯВЛЕНИЙ И ДОКУМЕНТОВ В НАДЗОРНЫЙ ОРГАН НА РПГУ</a:t>
            </a:r>
          </a:p>
        </p:txBody>
      </p:sp>
      <p:sp>
        <p:nvSpPr>
          <p:cNvPr id="14" name="Прямоугольник: скругленные углы 6">
            <a:extLst>
              <a:ext uri="{FF2B5EF4-FFF2-40B4-BE49-F238E27FC236}">
                <a16:creationId xmlns="" xmlns:a16="http://schemas.microsoft.com/office/drawing/2014/main" id="{92B6DC68-527B-412F-B34F-AF0B81ACC127}"/>
              </a:ext>
            </a:extLst>
          </p:cNvPr>
          <p:cNvSpPr/>
          <p:nvPr/>
        </p:nvSpPr>
        <p:spPr>
          <a:xfrm>
            <a:off x="11656382" y="6588040"/>
            <a:ext cx="436268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06377"/>
            <a:ext cx="6585858" cy="56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76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FF92678-0702-4F6E-AAD2-E1FD854A5EE2}"/>
              </a:ext>
            </a:extLst>
          </p:cNvPr>
          <p:cNvSpPr/>
          <p:nvPr/>
        </p:nvSpPr>
        <p:spPr>
          <a:xfrm>
            <a:off x="318051" y="2015172"/>
            <a:ext cx="6708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13. На вкладке «Документы» прикрепить необходимые документы к заявлению и нажать кнопку «Далее»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21231A-95C7-4583-8A22-0F64FE0D07CF}"/>
              </a:ext>
            </a:extLst>
          </p:cNvPr>
          <p:cNvSpPr/>
          <p:nvPr/>
        </p:nvSpPr>
        <p:spPr>
          <a:xfrm>
            <a:off x="6661485" y="5194238"/>
            <a:ext cx="5314123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Документы, удостоверяющие личность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Доверенность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C366CB1-F817-4178-B599-57A6670FC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485" y="892247"/>
            <a:ext cx="4716378" cy="392554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FF23F96-BA49-4659-A609-468D9E6518B4}"/>
              </a:ext>
            </a:extLst>
          </p:cNvPr>
          <p:cNvSpPr/>
          <p:nvPr/>
        </p:nvSpPr>
        <p:spPr>
          <a:xfrm>
            <a:off x="1334439" y="369838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 ПОДАЧИ ЗАЯВЛЕНИЙ И ДОКУМЕНТОВ В НАДЗОРНЫЙ ОРГАН НА РПГУ</a:t>
            </a:r>
          </a:p>
        </p:txBody>
      </p:sp>
      <p:sp>
        <p:nvSpPr>
          <p:cNvPr id="11" name="Прямоугольник: скругленные углы 6">
            <a:extLst>
              <a:ext uri="{FF2B5EF4-FFF2-40B4-BE49-F238E27FC236}">
                <a16:creationId xmlns="" xmlns:a16="http://schemas.microsoft.com/office/drawing/2014/main" id="{92B6DC68-527B-412F-B34F-AF0B81ACC127}"/>
              </a:ext>
            </a:extLst>
          </p:cNvPr>
          <p:cNvSpPr/>
          <p:nvPr/>
        </p:nvSpPr>
        <p:spPr>
          <a:xfrm>
            <a:off x="11656382" y="6588040"/>
            <a:ext cx="436268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5" y="2797629"/>
            <a:ext cx="6321090" cy="406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941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FF92678-0702-4F6E-AAD2-E1FD854A5EE2}"/>
              </a:ext>
            </a:extLst>
          </p:cNvPr>
          <p:cNvSpPr/>
          <p:nvPr/>
        </p:nvSpPr>
        <p:spPr>
          <a:xfrm>
            <a:off x="496606" y="2632131"/>
            <a:ext cx="5469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14. На вкладке «</a:t>
            </a:r>
            <a:r>
              <a:rPr lang="ru-RU" dirty="0" err="1">
                <a:solidFill>
                  <a:schemeClr val="bg1"/>
                </a:solidFill>
              </a:rPr>
              <a:t>Предпросмотр</a:t>
            </a:r>
            <a:r>
              <a:rPr lang="ru-RU" dirty="0">
                <a:solidFill>
                  <a:schemeClr val="bg1"/>
                </a:solidFill>
              </a:rPr>
              <a:t>» проверить данные по заявлению  и нажать кнопку «Отправить»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27411ED-201A-4C3E-B0ED-52F7B5B76532}"/>
              </a:ext>
            </a:extLst>
          </p:cNvPr>
          <p:cNvSpPr txBox="1"/>
          <p:nvPr/>
        </p:nvSpPr>
        <p:spPr>
          <a:xfrm>
            <a:off x="496606" y="4545652"/>
            <a:ext cx="487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F12351"/>
                </a:solidFill>
              </a:rPr>
              <a:t>ЗАЯВЛЕНИЕ СФОРМИРОВАНО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5A90956-69D5-4F6C-8BE9-F835728F1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965" y="1240601"/>
            <a:ext cx="3628940" cy="25918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6C0A6DC-1C5C-4643-93E1-20A280A06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965" y="3832460"/>
            <a:ext cx="3628940" cy="259185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FF23F96-BA49-4659-A609-468D9E6518B4}"/>
              </a:ext>
            </a:extLst>
          </p:cNvPr>
          <p:cNvSpPr/>
          <p:nvPr/>
        </p:nvSpPr>
        <p:spPr>
          <a:xfrm>
            <a:off x="1334439" y="369838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 ПОДАЧИ ЗАЯВЛЕНИЙ И ДОКУМЕНТОВ В НАДЗОРНЫЙ ОРГАН НА РПГУ</a:t>
            </a:r>
          </a:p>
        </p:txBody>
      </p:sp>
      <p:sp>
        <p:nvSpPr>
          <p:cNvPr id="12" name="Прямоугольник: скругленные углы 6">
            <a:extLst>
              <a:ext uri="{FF2B5EF4-FFF2-40B4-BE49-F238E27FC236}">
                <a16:creationId xmlns="" xmlns:a16="http://schemas.microsoft.com/office/drawing/2014/main" id="{92B6DC68-527B-412F-B34F-AF0B81ACC127}"/>
              </a:ext>
            </a:extLst>
          </p:cNvPr>
          <p:cNvSpPr/>
          <p:nvPr/>
        </p:nvSpPr>
        <p:spPr>
          <a:xfrm>
            <a:off x="11656382" y="6588040"/>
            <a:ext cx="436268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32159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FF23F96-BA49-4659-A609-468D9E6518B4}"/>
              </a:ext>
            </a:extLst>
          </p:cNvPr>
          <p:cNvSpPr/>
          <p:nvPr/>
        </p:nvSpPr>
        <p:spPr>
          <a:xfrm>
            <a:off x="1856954" y="369837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НЕ ТРЕБУЕТ ОЗНАКОМЛЕНИЯ НА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РПГУ</a:t>
            </a:r>
          </a:p>
        </p:txBody>
      </p:sp>
      <p:sp>
        <p:nvSpPr>
          <p:cNvPr id="12" name="Прямоугольник: скругленные углы 6">
            <a:extLst>
              <a:ext uri="{FF2B5EF4-FFF2-40B4-BE49-F238E27FC236}">
                <a16:creationId xmlns="" xmlns:a16="http://schemas.microsoft.com/office/drawing/2014/main" id="{92B6DC68-527B-412F-B34F-AF0B81ACC127}"/>
              </a:ext>
            </a:extLst>
          </p:cNvPr>
          <p:cNvSpPr/>
          <p:nvPr/>
        </p:nvSpPr>
        <p:spPr>
          <a:xfrm>
            <a:off x="11656382" y="6588040"/>
            <a:ext cx="436268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3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608B2F4C-3E21-40E0-9E91-0685AD8C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8668"/>
            <a:ext cx="2743200" cy="365125"/>
          </a:xfrm>
        </p:spPr>
        <p:txBody>
          <a:bodyPr/>
          <a:lstStyle/>
          <a:p>
            <a:fld id="{50F14DE7-7E30-4447-9A53-6BC505903302}" type="slidenum">
              <a:rPr lang="ru-RU" smtClean="0"/>
              <a:pPr/>
              <a:t>17</a:t>
            </a:fld>
            <a:endParaRPr lang="ru-RU" dirty="0"/>
          </a:p>
        </p:txBody>
      </p:sp>
      <p:grpSp>
        <p:nvGrpSpPr>
          <p:cNvPr id="13" name="object 7">
            <a:extLst>
              <a:ext uri="{FF2B5EF4-FFF2-40B4-BE49-F238E27FC236}">
                <a16:creationId xmlns:a16="http://schemas.microsoft.com/office/drawing/2014/main" xmlns="" id="{325D29C3-04DA-F55E-0056-C69B5E6B885B}"/>
              </a:ext>
            </a:extLst>
          </p:cNvPr>
          <p:cNvGrpSpPr/>
          <p:nvPr/>
        </p:nvGrpSpPr>
        <p:grpSpPr>
          <a:xfrm>
            <a:off x="146304" y="1632204"/>
            <a:ext cx="7348855" cy="3251200"/>
            <a:chOff x="146304" y="1632204"/>
            <a:chExt cx="7348855" cy="3251200"/>
          </a:xfrm>
        </p:grpSpPr>
        <p:pic>
          <p:nvPicPr>
            <p:cNvPr id="14" name="object 8">
              <a:extLst>
                <a:ext uri="{FF2B5EF4-FFF2-40B4-BE49-F238E27FC236}">
                  <a16:creationId xmlns:a16="http://schemas.microsoft.com/office/drawing/2014/main" xmlns="" id="{4DA31D3C-8A64-C768-0A33-4EBE18BBB8E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4" y="1632204"/>
              <a:ext cx="7348728" cy="571500"/>
            </a:xfrm>
            <a:prstGeom prst="rect">
              <a:avLst/>
            </a:prstGeom>
          </p:spPr>
        </p:pic>
        <p:sp>
          <p:nvSpPr>
            <p:cNvPr id="15" name="object 9">
              <a:extLst>
                <a:ext uri="{FF2B5EF4-FFF2-40B4-BE49-F238E27FC236}">
                  <a16:creationId xmlns:a16="http://schemas.microsoft.com/office/drawing/2014/main" xmlns="" id="{AD2D2468-E71E-D315-3C44-951D24D9DBBF}"/>
                </a:ext>
              </a:extLst>
            </p:cNvPr>
            <p:cNvSpPr/>
            <p:nvPr/>
          </p:nvSpPr>
          <p:spPr>
            <a:xfrm>
              <a:off x="1255014" y="1721358"/>
              <a:ext cx="1272540" cy="425450"/>
            </a:xfrm>
            <a:custGeom>
              <a:avLst/>
              <a:gdLst/>
              <a:ahLst/>
              <a:cxnLst/>
              <a:rect l="l" t="t" r="r" b="b"/>
              <a:pathLst>
                <a:path w="1272539" h="425450">
                  <a:moveTo>
                    <a:pt x="0" y="425196"/>
                  </a:moveTo>
                  <a:lnTo>
                    <a:pt x="1272539" y="425196"/>
                  </a:lnTo>
                  <a:lnTo>
                    <a:pt x="1272539" y="0"/>
                  </a:lnTo>
                  <a:lnTo>
                    <a:pt x="0" y="0"/>
                  </a:lnTo>
                  <a:lnTo>
                    <a:pt x="0" y="425196"/>
                  </a:lnTo>
                  <a:close/>
                </a:path>
              </a:pathLst>
            </a:custGeom>
            <a:ln w="28956">
              <a:solidFill>
                <a:srgbClr val="0D7C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0">
              <a:extLst>
                <a:ext uri="{FF2B5EF4-FFF2-40B4-BE49-F238E27FC236}">
                  <a16:creationId xmlns:a16="http://schemas.microsoft.com/office/drawing/2014/main" xmlns="" id="{98BC54B5-F33E-22C7-C3E0-46325D4D6A1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476" y="2432304"/>
              <a:ext cx="6504432" cy="2450592"/>
            </a:xfrm>
            <a:prstGeom prst="rect">
              <a:avLst/>
            </a:prstGeom>
          </p:spPr>
        </p:pic>
        <p:sp>
          <p:nvSpPr>
            <p:cNvPr id="17" name="object 11">
              <a:extLst>
                <a:ext uri="{FF2B5EF4-FFF2-40B4-BE49-F238E27FC236}">
                  <a16:creationId xmlns:a16="http://schemas.microsoft.com/office/drawing/2014/main" xmlns="" id="{D31CE6D6-32B7-6296-5317-CD6199E330E6}"/>
                </a:ext>
              </a:extLst>
            </p:cNvPr>
            <p:cNvSpPr/>
            <p:nvPr/>
          </p:nvSpPr>
          <p:spPr>
            <a:xfrm>
              <a:off x="419862" y="4452366"/>
              <a:ext cx="2207260" cy="384175"/>
            </a:xfrm>
            <a:custGeom>
              <a:avLst/>
              <a:gdLst/>
              <a:ahLst/>
              <a:cxnLst/>
              <a:rect l="l" t="t" r="r" b="b"/>
              <a:pathLst>
                <a:path w="2207260" h="384175">
                  <a:moveTo>
                    <a:pt x="0" y="384048"/>
                  </a:moveTo>
                  <a:lnTo>
                    <a:pt x="2206752" y="384048"/>
                  </a:lnTo>
                  <a:lnTo>
                    <a:pt x="2206752" y="0"/>
                  </a:lnTo>
                  <a:lnTo>
                    <a:pt x="0" y="0"/>
                  </a:lnTo>
                  <a:lnTo>
                    <a:pt x="0" y="384048"/>
                  </a:lnTo>
                  <a:close/>
                </a:path>
              </a:pathLst>
            </a:custGeom>
            <a:ln w="28956">
              <a:solidFill>
                <a:srgbClr val="0D7C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2">
              <a:extLst>
                <a:ext uri="{FF2B5EF4-FFF2-40B4-BE49-F238E27FC236}">
                  <a16:creationId xmlns:a16="http://schemas.microsoft.com/office/drawing/2014/main" xmlns="" id="{6B83F921-57C3-0A27-460A-ECFBA0D722C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812" y="3956304"/>
              <a:ext cx="3294888" cy="437388"/>
            </a:xfrm>
            <a:prstGeom prst="rect">
              <a:avLst/>
            </a:prstGeom>
          </p:spPr>
        </p:pic>
        <p:sp>
          <p:nvSpPr>
            <p:cNvPr id="19" name="object 13">
              <a:extLst>
                <a:ext uri="{FF2B5EF4-FFF2-40B4-BE49-F238E27FC236}">
                  <a16:creationId xmlns:a16="http://schemas.microsoft.com/office/drawing/2014/main" xmlns="" id="{B51D8EA6-A782-465B-957E-7C52C79BF942}"/>
                </a:ext>
              </a:extLst>
            </p:cNvPr>
            <p:cNvSpPr/>
            <p:nvPr/>
          </p:nvSpPr>
          <p:spPr>
            <a:xfrm>
              <a:off x="419862" y="3937254"/>
              <a:ext cx="3401695" cy="384175"/>
            </a:xfrm>
            <a:custGeom>
              <a:avLst/>
              <a:gdLst/>
              <a:ahLst/>
              <a:cxnLst/>
              <a:rect l="l" t="t" r="r" b="b"/>
              <a:pathLst>
                <a:path w="3401695" h="384175">
                  <a:moveTo>
                    <a:pt x="3401567" y="0"/>
                  </a:moveTo>
                  <a:lnTo>
                    <a:pt x="0" y="0"/>
                  </a:lnTo>
                  <a:lnTo>
                    <a:pt x="0" y="384048"/>
                  </a:lnTo>
                  <a:lnTo>
                    <a:pt x="3401567" y="384048"/>
                  </a:lnTo>
                  <a:lnTo>
                    <a:pt x="3401567" y="0"/>
                  </a:lnTo>
                  <a:close/>
                </a:path>
              </a:pathLst>
            </a:custGeom>
            <a:solidFill>
              <a:srgbClr val="FF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xmlns="" id="{19912DC0-996A-614D-06F7-A9E7FA791658}"/>
                </a:ext>
              </a:extLst>
            </p:cNvPr>
            <p:cNvSpPr/>
            <p:nvPr/>
          </p:nvSpPr>
          <p:spPr>
            <a:xfrm>
              <a:off x="419862" y="3937254"/>
              <a:ext cx="3401695" cy="384175"/>
            </a:xfrm>
            <a:custGeom>
              <a:avLst/>
              <a:gdLst/>
              <a:ahLst/>
              <a:cxnLst/>
              <a:rect l="l" t="t" r="r" b="b"/>
              <a:pathLst>
                <a:path w="3401695" h="384175">
                  <a:moveTo>
                    <a:pt x="0" y="384048"/>
                  </a:moveTo>
                  <a:lnTo>
                    <a:pt x="3401567" y="384048"/>
                  </a:lnTo>
                  <a:lnTo>
                    <a:pt x="3401567" y="0"/>
                  </a:lnTo>
                  <a:lnTo>
                    <a:pt x="0" y="0"/>
                  </a:lnTo>
                  <a:lnTo>
                    <a:pt x="0" y="38404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9">
            <a:extLst>
              <a:ext uri="{FF2B5EF4-FFF2-40B4-BE49-F238E27FC236}">
                <a16:creationId xmlns:a16="http://schemas.microsoft.com/office/drawing/2014/main" xmlns="" id="{148A7813-1397-2EE3-2108-49E047B24BC3}"/>
              </a:ext>
            </a:extLst>
          </p:cNvPr>
          <p:cNvSpPr/>
          <p:nvPr/>
        </p:nvSpPr>
        <p:spPr>
          <a:xfrm>
            <a:off x="1371092" y="4809681"/>
            <a:ext cx="351028" cy="478599"/>
          </a:xfrm>
          <a:custGeom>
            <a:avLst/>
            <a:gdLst/>
            <a:ahLst/>
            <a:cxnLst/>
            <a:rect l="l" t="t" r="r" b="b"/>
            <a:pathLst>
              <a:path w="304800" h="635635">
                <a:moveTo>
                  <a:pt x="228600" y="0"/>
                </a:moveTo>
                <a:lnTo>
                  <a:pt x="76200" y="0"/>
                </a:lnTo>
                <a:lnTo>
                  <a:pt x="76200" y="200660"/>
                </a:lnTo>
                <a:lnTo>
                  <a:pt x="0" y="200660"/>
                </a:lnTo>
                <a:lnTo>
                  <a:pt x="152400" y="635508"/>
                </a:lnTo>
                <a:lnTo>
                  <a:pt x="304800" y="200660"/>
                </a:lnTo>
                <a:lnTo>
                  <a:pt x="228600" y="200660"/>
                </a:lnTo>
                <a:lnTo>
                  <a:pt x="228600" y="0"/>
                </a:lnTo>
                <a:close/>
              </a:path>
            </a:pathLst>
          </a:custGeom>
          <a:solidFill>
            <a:srgbClr val="0D7C8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2" name="object 6">
            <a:extLst>
              <a:ext uri="{FF2B5EF4-FFF2-40B4-BE49-F238E27FC236}">
                <a16:creationId xmlns:a16="http://schemas.microsoft.com/office/drawing/2014/main" xmlns="" id="{7D29E221-280C-F0B2-B4EA-6614AF634A5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9984" y="5307266"/>
            <a:ext cx="3614928" cy="807720"/>
          </a:xfrm>
          <a:prstGeom prst="rect">
            <a:avLst/>
          </a:prstGeom>
        </p:spPr>
      </p:pic>
      <p:sp>
        <p:nvSpPr>
          <p:cNvPr id="23" name="object 5">
            <a:extLst>
              <a:ext uri="{FF2B5EF4-FFF2-40B4-BE49-F238E27FC236}">
                <a16:creationId xmlns:a16="http://schemas.microsoft.com/office/drawing/2014/main" xmlns="" id="{FFC3628B-8B1F-E9F4-9A6F-DBFD6C8D1723}"/>
              </a:ext>
            </a:extLst>
          </p:cNvPr>
          <p:cNvSpPr txBox="1"/>
          <p:nvPr/>
        </p:nvSpPr>
        <p:spPr>
          <a:xfrm>
            <a:off x="4067937" y="5191696"/>
            <a:ext cx="3427095" cy="110838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550" spc="-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550" spc="-3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550" spc="-5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ОЖЕННЫ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80" dirty="0">
                <a:solidFill>
                  <a:srgbClr val="FFFFFF"/>
                </a:solidFill>
                <a:latin typeface="Verdana"/>
                <a:cs typeface="Verdana"/>
              </a:rPr>
              <a:t>Ф</a:t>
            </a:r>
            <a:r>
              <a:rPr sz="1550" spc="8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550" spc="-30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1550" spc="-5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550" spc="-240" dirty="0">
                <a:solidFill>
                  <a:srgbClr val="FFFFFF"/>
                </a:solidFill>
                <a:latin typeface="Verdana"/>
                <a:cs typeface="Verdana"/>
              </a:rPr>
              <a:t>Ы:</a:t>
            </a:r>
            <a:endParaRPr sz="1550" dirty="0">
              <a:latin typeface="Verdana"/>
              <a:cs typeface="Verdana"/>
            </a:endParaRPr>
          </a:p>
          <a:p>
            <a:pPr marL="55244" marR="242570" indent="10160">
              <a:lnSpc>
                <a:spcPct val="105800"/>
              </a:lnSpc>
              <a:spcBef>
                <a:spcPts val="270"/>
              </a:spcBef>
            </a:pPr>
            <a:r>
              <a:rPr sz="1200" i="1" spc="-29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i="1" spc="-1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i="1" spc="11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200" i="1" spc="-15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200" i="1" spc="15" dirty="0">
                <a:solidFill>
                  <a:srgbClr val="FFFFFF"/>
                </a:solidFill>
                <a:latin typeface="Verdana"/>
                <a:cs typeface="Verdana"/>
              </a:rPr>
              <a:t>ФАЙ</a:t>
            </a:r>
            <a:r>
              <a:rPr sz="1200" i="1" spc="-2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2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spc="100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1200" i="1" spc="-114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200" i="1" spc="-8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2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spc="-13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200" i="1" spc="30" dirty="0">
                <a:solidFill>
                  <a:srgbClr val="FFFFFF"/>
                </a:solidFill>
                <a:latin typeface="Verdana"/>
                <a:cs typeface="Verdana"/>
              </a:rPr>
              <a:t>пр</a:t>
            </a:r>
            <a:r>
              <a:rPr sz="1200" i="1" spc="2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200" i="1" spc="-30" dirty="0">
                <a:solidFill>
                  <a:srgbClr val="FFFFFF"/>
                </a:solidFill>
                <a:latin typeface="Verdana"/>
                <a:cs typeface="Verdana"/>
              </a:rPr>
              <a:t>вер</a:t>
            </a:r>
            <a:r>
              <a:rPr sz="1200" i="1" spc="-3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200" i="1" spc="9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200" i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spc="1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200" i="1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200" i="1" spc="-35" dirty="0">
                <a:solidFill>
                  <a:srgbClr val="FFFFFF"/>
                </a:solidFill>
                <a:latin typeface="Verdana"/>
                <a:cs typeface="Verdana"/>
              </a:rPr>
              <a:t>длинн</a:t>
            </a:r>
            <a:r>
              <a:rPr sz="1200" i="1" spc="-4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200" i="1" spc="15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200" i="1" spc="-6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200" i="1" spc="-7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200" i="1" spc="-90" dirty="0">
                <a:solidFill>
                  <a:srgbClr val="FFFFFF"/>
                </a:solidFill>
                <a:latin typeface="Verdana"/>
                <a:cs typeface="Verdana"/>
              </a:rPr>
              <a:t>)  </a:t>
            </a:r>
            <a:r>
              <a:rPr sz="1200" i="1" spc="-114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200" i="1" spc="-3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200" i="1" spc="-15" dirty="0">
                <a:solidFill>
                  <a:srgbClr val="FFFFFF"/>
                </a:solidFill>
                <a:latin typeface="Verdana"/>
                <a:cs typeface="Verdana"/>
              </a:rPr>
              <a:t>ФРО</a:t>
            </a:r>
            <a:r>
              <a:rPr sz="1200" i="1" spc="-2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200" i="1" spc="30" dirty="0">
                <a:solidFill>
                  <a:srgbClr val="FFFFFF"/>
                </a:solidFill>
                <a:latin typeface="Verdana"/>
                <a:cs typeface="Verdana"/>
              </a:rPr>
              <a:t>ОЙ</a:t>
            </a:r>
            <a:r>
              <a:rPr sz="1200" i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spc="-30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1200" i="1" spc="-2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200" i="1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200" i="1" spc="6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200" i="1" spc="-12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200" i="1" spc="-9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200" i="1" spc="-229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endParaRPr sz="1200" dirty="0">
              <a:latin typeface="Verdana"/>
              <a:cs typeface="Verdana"/>
            </a:endParaRPr>
          </a:p>
          <a:p>
            <a:pPr marL="55244">
              <a:lnSpc>
                <a:spcPct val="100000"/>
              </a:lnSpc>
            </a:pPr>
            <a:r>
              <a:rPr sz="1200" i="1" spc="-14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200" i="1" spc="-3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200" i="1" spc="-5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200" i="1" spc="-6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200" i="1" spc="5" dirty="0">
                <a:solidFill>
                  <a:srgbClr val="FFFFFF"/>
                </a:solidFill>
                <a:latin typeface="Verdana"/>
                <a:cs typeface="Verdana"/>
              </a:rPr>
              <a:t>АЛИ</a:t>
            </a:r>
            <a:r>
              <a:rPr sz="1200" i="1" spc="-50" dirty="0">
                <a:solidFill>
                  <a:srgbClr val="FFFFFF"/>
                </a:solidFill>
                <a:latin typeface="Verdana"/>
                <a:cs typeface="Verdana"/>
              </a:rPr>
              <a:t>ЗАЦИ</a:t>
            </a:r>
            <a:r>
              <a:rPr sz="1200" i="1" spc="-14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1200" i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spc="30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1200" i="1" spc="-20" dirty="0">
                <a:solidFill>
                  <a:srgbClr val="FFFFFF"/>
                </a:solidFill>
                <a:latin typeface="Verdana"/>
                <a:cs typeface="Verdana"/>
              </a:rPr>
              <a:t>КУ</a:t>
            </a:r>
            <a:r>
              <a:rPr sz="1200" i="1" spc="-4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200" i="1" spc="-12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200" i="1" spc="-9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200" i="1" spc="-24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200" i="1" spc="6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2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lang="ru-RU" sz="1200" i="1" spc="-7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55244">
              <a:lnSpc>
                <a:spcPct val="100000"/>
              </a:lnSpc>
            </a:pPr>
            <a:r>
              <a:rPr sz="1200" i="1" spc="130" dirty="0" smtClean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200" i="1" spc="95" dirty="0" smtClean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200" i="1" spc="-9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spc="-165" dirty="0">
                <a:solidFill>
                  <a:srgbClr val="FFFFFF"/>
                </a:solidFill>
                <a:latin typeface="Verdana"/>
                <a:cs typeface="Verdana"/>
              </a:rPr>
              <a:t>Ш</a:t>
            </a:r>
            <a:r>
              <a:rPr sz="1200" i="1" spc="-10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200" i="1" spc="7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200" i="1" spc="6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200" i="1" spc="-9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200" i="1" spc="85" dirty="0">
                <a:solidFill>
                  <a:srgbClr val="FFFFFF"/>
                </a:solidFill>
                <a:latin typeface="Verdana"/>
                <a:cs typeface="Verdana"/>
              </a:rPr>
              <a:t>ОМ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xmlns="" id="{92B73F88-6F13-05CD-903A-B100A7EDF247}"/>
              </a:ext>
            </a:extLst>
          </p:cNvPr>
          <p:cNvSpPr txBox="1"/>
          <p:nvPr/>
        </p:nvSpPr>
        <p:spPr>
          <a:xfrm>
            <a:off x="7628088" y="1498473"/>
            <a:ext cx="4500245" cy="129667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785"/>
              </a:spcBef>
            </a:pPr>
            <a:r>
              <a:rPr sz="1550" spc="-65" dirty="0">
                <a:solidFill>
                  <a:srgbClr val="FFFFFF"/>
                </a:solidFill>
                <a:latin typeface="Verdana"/>
                <a:cs typeface="Verdana"/>
              </a:rPr>
              <a:t>ПРИМЕРЫ</a:t>
            </a:r>
            <a:endParaRPr sz="155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680"/>
              </a:spcBef>
              <a:buClr>
                <a:srgbClr val="0D7C82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50" spc="-7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550" spc="50" dirty="0">
                <a:solidFill>
                  <a:srgbClr val="FFFFFF"/>
                </a:solidFill>
                <a:latin typeface="Verdana"/>
                <a:cs typeface="Verdana"/>
              </a:rPr>
              <a:t>СЬ</a:t>
            </a:r>
            <a:r>
              <a:rPr sz="1550" spc="8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550" spc="12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12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550" spc="-1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УЧЕН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550" spc="-2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65" dirty="0">
                <a:solidFill>
                  <a:srgbClr val="FFFFFF"/>
                </a:solidFill>
                <a:latin typeface="Verdana"/>
                <a:cs typeface="Verdana"/>
              </a:rPr>
              <a:t>ПОЯ</a:t>
            </a:r>
            <a:r>
              <a:rPr sz="1550" spc="-45" dirty="0">
                <a:solidFill>
                  <a:srgbClr val="FFFFFF"/>
                </a:solidFill>
                <a:latin typeface="Verdana"/>
                <a:cs typeface="Verdana"/>
              </a:rPr>
              <a:t>СНЕН</a:t>
            </a:r>
            <a:r>
              <a:rPr sz="1550" spc="-5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550" spc="-20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endParaRPr sz="155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0D7C82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50" spc="2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550" spc="1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ОВЛЕТВОР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550" spc="-7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550" spc="-15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40" dirty="0">
                <a:solidFill>
                  <a:srgbClr val="FFFFFF"/>
                </a:solidFill>
                <a:latin typeface="Verdana"/>
                <a:cs typeface="Verdana"/>
              </a:rPr>
              <a:t>ВОЗР</a:t>
            </a:r>
            <a:r>
              <a:rPr sz="1550" spc="1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ЖЕНИЯ</a:t>
            </a:r>
            <a:endParaRPr sz="155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0D7C82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550" spc="1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550" spc="-5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7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3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550" spc="-30" dirty="0">
                <a:solidFill>
                  <a:srgbClr val="FFFFFF"/>
                </a:solidFill>
                <a:latin typeface="Verdana"/>
                <a:cs typeface="Verdana"/>
              </a:rPr>
              <a:t>ОВ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ЛЕТВО</a:t>
            </a:r>
            <a:r>
              <a:rPr sz="1550" spc="-3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550" spc="-3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550" spc="-2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FFFFFF"/>
                </a:solidFill>
                <a:latin typeface="Verdana"/>
                <a:cs typeface="Verdana"/>
              </a:rPr>
              <a:t>ХО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550" spc="1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ТА</a:t>
            </a:r>
            <a:r>
              <a:rPr sz="1550" spc="-30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1550" spc="-55" dirty="0">
                <a:solidFill>
                  <a:srgbClr val="FFFFFF"/>
                </a:solidFill>
                <a:latin typeface="Verdana"/>
                <a:cs typeface="Verdana"/>
              </a:rPr>
              <a:t>СТВА</a:t>
            </a:r>
            <a:endParaRPr sz="1550" dirty="0">
              <a:latin typeface="Verdana"/>
              <a:cs typeface="Verdana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78" y="2795143"/>
            <a:ext cx="4645901" cy="38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439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FF23F96-BA49-4659-A609-468D9E6518B4}"/>
              </a:ext>
            </a:extLst>
          </p:cNvPr>
          <p:cNvSpPr/>
          <p:nvPr/>
        </p:nvSpPr>
        <p:spPr>
          <a:xfrm>
            <a:off x="1856954" y="369837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ТРЕБУЕТ ОЗНАКОМЛЕНИЯ НА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РПГУ</a:t>
            </a:r>
          </a:p>
        </p:txBody>
      </p:sp>
      <p:sp>
        <p:nvSpPr>
          <p:cNvPr id="12" name="Прямоугольник: скругленные углы 6">
            <a:extLst>
              <a:ext uri="{FF2B5EF4-FFF2-40B4-BE49-F238E27FC236}">
                <a16:creationId xmlns="" xmlns:a16="http://schemas.microsoft.com/office/drawing/2014/main" id="{92B6DC68-527B-412F-B34F-AF0B81ACC127}"/>
              </a:ext>
            </a:extLst>
          </p:cNvPr>
          <p:cNvSpPr/>
          <p:nvPr/>
        </p:nvSpPr>
        <p:spPr>
          <a:xfrm>
            <a:off x="11656382" y="6588040"/>
            <a:ext cx="436268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3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608B2F4C-3E21-40E0-9E91-0685AD8C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8668"/>
            <a:ext cx="2743200" cy="365125"/>
          </a:xfrm>
        </p:spPr>
        <p:txBody>
          <a:bodyPr/>
          <a:lstStyle/>
          <a:p>
            <a:fld id="{50F14DE7-7E30-4447-9A53-6BC505903302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6" name="Номер слайда 3">
            <a:extLst>
              <a:ext uri="{FF2B5EF4-FFF2-40B4-BE49-F238E27FC236}">
                <a16:creationId xmlns:a16="http://schemas.microsoft.com/office/drawing/2014/main" xmlns="" id="{608B2F4C-3E21-40E0-9E91-0685AD8C66BB}"/>
              </a:ext>
            </a:extLst>
          </p:cNvPr>
          <p:cNvSpPr txBox="1">
            <a:spLocks/>
          </p:cNvSpPr>
          <p:nvPr/>
        </p:nvSpPr>
        <p:spPr>
          <a:xfrm>
            <a:off x="9448800" y="64886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F14DE7-7E30-4447-9A53-6BC505903302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27" name="object 19">
            <a:extLst>
              <a:ext uri="{FF2B5EF4-FFF2-40B4-BE49-F238E27FC236}">
                <a16:creationId xmlns:a16="http://schemas.microsoft.com/office/drawing/2014/main" xmlns="" id="{37C07DB7-B79B-1477-7E1E-DF5B3DA29F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265" y="1623287"/>
            <a:ext cx="7362444" cy="524255"/>
          </a:xfrm>
          <a:prstGeom prst="rect">
            <a:avLst/>
          </a:prstGeom>
        </p:spPr>
      </p:pic>
      <p:grpSp>
        <p:nvGrpSpPr>
          <p:cNvPr id="28" name="object 5">
            <a:extLst>
              <a:ext uri="{FF2B5EF4-FFF2-40B4-BE49-F238E27FC236}">
                <a16:creationId xmlns:a16="http://schemas.microsoft.com/office/drawing/2014/main" xmlns="" id="{D76F4BF4-6B0B-135C-F0FF-B9A6541CA314}"/>
              </a:ext>
            </a:extLst>
          </p:cNvPr>
          <p:cNvGrpSpPr/>
          <p:nvPr/>
        </p:nvGrpSpPr>
        <p:grpSpPr>
          <a:xfrm>
            <a:off x="89915" y="1585277"/>
            <a:ext cx="7411720" cy="3687445"/>
            <a:chOff x="95757" y="1322577"/>
            <a:chExt cx="7411720" cy="3687445"/>
          </a:xfrm>
        </p:grpSpPr>
        <p:pic>
          <p:nvPicPr>
            <p:cNvPr id="29" name="object 6">
              <a:extLst>
                <a:ext uri="{FF2B5EF4-FFF2-40B4-BE49-F238E27FC236}">
                  <a16:creationId xmlns:a16="http://schemas.microsoft.com/office/drawing/2014/main" xmlns="" id="{0B2080CA-3556-BCC5-4325-CA9E2EA1296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07" y="2336291"/>
              <a:ext cx="7399020" cy="45720"/>
            </a:xfrm>
            <a:prstGeom prst="rect">
              <a:avLst/>
            </a:prstGeom>
          </p:spPr>
        </p:pic>
        <p:sp>
          <p:nvSpPr>
            <p:cNvPr id="30" name="object 7">
              <a:extLst>
                <a:ext uri="{FF2B5EF4-FFF2-40B4-BE49-F238E27FC236}">
                  <a16:creationId xmlns:a16="http://schemas.microsoft.com/office/drawing/2014/main" xmlns="" id="{7DBE3DFA-A680-F6FC-8306-03672605CE95}"/>
                </a:ext>
              </a:extLst>
            </p:cNvPr>
            <p:cNvSpPr/>
            <p:nvPr/>
          </p:nvSpPr>
          <p:spPr>
            <a:xfrm>
              <a:off x="102107" y="1328927"/>
              <a:ext cx="7399020" cy="3674745"/>
            </a:xfrm>
            <a:custGeom>
              <a:avLst/>
              <a:gdLst/>
              <a:ahLst/>
              <a:cxnLst/>
              <a:rect l="l" t="t" r="r" b="b"/>
              <a:pathLst>
                <a:path w="7399020" h="3674745">
                  <a:moveTo>
                    <a:pt x="0" y="3674364"/>
                  </a:moveTo>
                  <a:lnTo>
                    <a:pt x="7399020" y="3674364"/>
                  </a:lnTo>
                  <a:lnTo>
                    <a:pt x="7399020" y="0"/>
                  </a:lnTo>
                  <a:lnTo>
                    <a:pt x="0" y="0"/>
                  </a:lnTo>
                  <a:lnTo>
                    <a:pt x="0" y="3674364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8">
              <a:extLst>
                <a:ext uri="{FF2B5EF4-FFF2-40B4-BE49-F238E27FC236}">
                  <a16:creationId xmlns:a16="http://schemas.microsoft.com/office/drawing/2014/main" xmlns="" id="{0065AE4E-C3A1-44AD-ADA1-5CBA4230F32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924" y="2382011"/>
              <a:ext cx="6365748" cy="2602992"/>
            </a:xfrm>
            <a:prstGeom prst="rect">
              <a:avLst/>
            </a:prstGeom>
          </p:spPr>
        </p:pic>
        <p:sp>
          <p:nvSpPr>
            <p:cNvPr id="32" name="object 9">
              <a:extLst>
                <a:ext uri="{FF2B5EF4-FFF2-40B4-BE49-F238E27FC236}">
                  <a16:creationId xmlns:a16="http://schemas.microsoft.com/office/drawing/2014/main" xmlns="" id="{A9E4DE2A-528B-5914-C02C-7AF144BF5FB1}"/>
                </a:ext>
              </a:extLst>
            </p:cNvPr>
            <p:cNvSpPr/>
            <p:nvPr/>
          </p:nvSpPr>
          <p:spPr>
            <a:xfrm>
              <a:off x="2460497" y="4603242"/>
              <a:ext cx="2672080" cy="361315"/>
            </a:xfrm>
            <a:custGeom>
              <a:avLst/>
              <a:gdLst/>
              <a:ahLst/>
              <a:cxnLst/>
              <a:rect l="l" t="t" r="r" b="b"/>
              <a:pathLst>
                <a:path w="2672079" h="361314">
                  <a:moveTo>
                    <a:pt x="2671572" y="0"/>
                  </a:moveTo>
                  <a:lnTo>
                    <a:pt x="0" y="0"/>
                  </a:lnTo>
                  <a:lnTo>
                    <a:pt x="0" y="361187"/>
                  </a:lnTo>
                  <a:lnTo>
                    <a:pt x="2671572" y="361187"/>
                  </a:lnTo>
                  <a:lnTo>
                    <a:pt x="2671572" y="0"/>
                  </a:lnTo>
                  <a:close/>
                </a:path>
              </a:pathLst>
            </a:custGeom>
            <a:solidFill>
              <a:srgbClr val="FF0000">
                <a:alpha val="2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0">
              <a:extLst>
                <a:ext uri="{FF2B5EF4-FFF2-40B4-BE49-F238E27FC236}">
                  <a16:creationId xmlns:a16="http://schemas.microsoft.com/office/drawing/2014/main" xmlns="" id="{E3B65E8A-5516-18CD-4BD7-2D36665E4AF7}"/>
                </a:ext>
              </a:extLst>
            </p:cNvPr>
            <p:cNvSpPr/>
            <p:nvPr/>
          </p:nvSpPr>
          <p:spPr>
            <a:xfrm>
              <a:off x="2460497" y="4603242"/>
              <a:ext cx="2672080" cy="361315"/>
            </a:xfrm>
            <a:custGeom>
              <a:avLst/>
              <a:gdLst/>
              <a:ahLst/>
              <a:cxnLst/>
              <a:rect l="l" t="t" r="r" b="b"/>
              <a:pathLst>
                <a:path w="2672079" h="361314">
                  <a:moveTo>
                    <a:pt x="0" y="361187"/>
                  </a:moveTo>
                  <a:lnTo>
                    <a:pt x="2671572" y="361187"/>
                  </a:lnTo>
                  <a:lnTo>
                    <a:pt x="2671572" y="0"/>
                  </a:lnTo>
                  <a:lnTo>
                    <a:pt x="0" y="0"/>
                  </a:lnTo>
                  <a:lnTo>
                    <a:pt x="0" y="361187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1">
              <a:extLst>
                <a:ext uri="{FF2B5EF4-FFF2-40B4-BE49-F238E27FC236}">
                  <a16:creationId xmlns:a16="http://schemas.microsoft.com/office/drawing/2014/main" xmlns="" id="{1A124BD4-26AB-CD7E-CB2F-B15B96238398}"/>
                </a:ext>
              </a:extLst>
            </p:cNvPr>
            <p:cNvSpPr/>
            <p:nvPr/>
          </p:nvSpPr>
          <p:spPr>
            <a:xfrm>
              <a:off x="625602" y="4603242"/>
              <a:ext cx="1744980" cy="361315"/>
            </a:xfrm>
            <a:custGeom>
              <a:avLst/>
              <a:gdLst/>
              <a:ahLst/>
              <a:cxnLst/>
              <a:rect l="l" t="t" r="r" b="b"/>
              <a:pathLst>
                <a:path w="1744980" h="361314">
                  <a:moveTo>
                    <a:pt x="1744980" y="0"/>
                  </a:moveTo>
                  <a:lnTo>
                    <a:pt x="0" y="0"/>
                  </a:lnTo>
                  <a:lnTo>
                    <a:pt x="0" y="361187"/>
                  </a:lnTo>
                  <a:lnTo>
                    <a:pt x="1744980" y="361187"/>
                  </a:lnTo>
                  <a:lnTo>
                    <a:pt x="1744980" y="0"/>
                  </a:lnTo>
                  <a:close/>
                </a:path>
              </a:pathLst>
            </a:custGeom>
            <a:solidFill>
              <a:srgbClr val="FF0000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2">
              <a:extLst>
                <a:ext uri="{FF2B5EF4-FFF2-40B4-BE49-F238E27FC236}">
                  <a16:creationId xmlns:a16="http://schemas.microsoft.com/office/drawing/2014/main" xmlns="" id="{C2AF9E5E-DD8C-F247-91A8-216E69824031}"/>
                </a:ext>
              </a:extLst>
            </p:cNvPr>
            <p:cNvSpPr/>
            <p:nvPr/>
          </p:nvSpPr>
          <p:spPr>
            <a:xfrm>
              <a:off x="625602" y="4603242"/>
              <a:ext cx="1744980" cy="361315"/>
            </a:xfrm>
            <a:custGeom>
              <a:avLst/>
              <a:gdLst/>
              <a:ahLst/>
              <a:cxnLst/>
              <a:rect l="l" t="t" r="r" b="b"/>
              <a:pathLst>
                <a:path w="1744980" h="361314">
                  <a:moveTo>
                    <a:pt x="0" y="361187"/>
                  </a:moveTo>
                  <a:lnTo>
                    <a:pt x="1744980" y="361187"/>
                  </a:lnTo>
                  <a:lnTo>
                    <a:pt x="1744980" y="0"/>
                  </a:lnTo>
                  <a:lnTo>
                    <a:pt x="0" y="0"/>
                  </a:lnTo>
                  <a:lnTo>
                    <a:pt x="0" y="361187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20">
            <a:extLst>
              <a:ext uri="{FF2B5EF4-FFF2-40B4-BE49-F238E27FC236}">
                <a16:creationId xmlns:a16="http://schemas.microsoft.com/office/drawing/2014/main" xmlns="" id="{48BAEABF-CC60-593E-B227-3EC1725F2ACC}"/>
              </a:ext>
            </a:extLst>
          </p:cNvPr>
          <p:cNvSpPr/>
          <p:nvPr/>
        </p:nvSpPr>
        <p:spPr>
          <a:xfrm>
            <a:off x="1276349" y="1684056"/>
            <a:ext cx="1270000" cy="320040"/>
          </a:xfrm>
          <a:custGeom>
            <a:avLst/>
            <a:gdLst/>
            <a:ahLst/>
            <a:cxnLst/>
            <a:rect l="l" t="t" r="r" b="b"/>
            <a:pathLst>
              <a:path w="1270000" h="320039">
                <a:moveTo>
                  <a:pt x="0" y="320039"/>
                </a:moveTo>
                <a:lnTo>
                  <a:pt x="1269492" y="320039"/>
                </a:lnTo>
                <a:lnTo>
                  <a:pt x="1269492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ln w="28956">
            <a:solidFill>
              <a:srgbClr val="0D7C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7">
            <a:extLst>
              <a:ext uri="{FF2B5EF4-FFF2-40B4-BE49-F238E27FC236}">
                <a16:creationId xmlns:a16="http://schemas.microsoft.com/office/drawing/2014/main" xmlns="" id="{E2D13A5C-A8CA-A566-368F-FCC58CA50DE7}"/>
              </a:ext>
            </a:extLst>
          </p:cNvPr>
          <p:cNvSpPr/>
          <p:nvPr/>
        </p:nvSpPr>
        <p:spPr>
          <a:xfrm>
            <a:off x="1310005" y="5266372"/>
            <a:ext cx="364490" cy="614680"/>
          </a:xfrm>
          <a:custGeom>
            <a:avLst/>
            <a:gdLst/>
            <a:ahLst/>
            <a:cxnLst/>
            <a:rect l="l" t="t" r="r" b="b"/>
            <a:pathLst>
              <a:path w="364489" h="614679">
                <a:moveTo>
                  <a:pt x="182118" y="0"/>
                </a:moveTo>
                <a:lnTo>
                  <a:pt x="0" y="182117"/>
                </a:lnTo>
                <a:lnTo>
                  <a:pt x="91059" y="182117"/>
                </a:lnTo>
                <a:lnTo>
                  <a:pt x="91059" y="614171"/>
                </a:lnTo>
                <a:lnTo>
                  <a:pt x="273177" y="614171"/>
                </a:lnTo>
                <a:lnTo>
                  <a:pt x="273177" y="182117"/>
                </a:lnTo>
                <a:lnTo>
                  <a:pt x="364235" y="182117"/>
                </a:lnTo>
                <a:lnTo>
                  <a:pt x="1821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7">
            <a:extLst>
              <a:ext uri="{FF2B5EF4-FFF2-40B4-BE49-F238E27FC236}">
                <a16:creationId xmlns:a16="http://schemas.microsoft.com/office/drawing/2014/main" xmlns="" id="{C4B9157C-3FAA-3E81-47C6-E408A542197E}"/>
              </a:ext>
            </a:extLst>
          </p:cNvPr>
          <p:cNvSpPr/>
          <p:nvPr/>
        </p:nvSpPr>
        <p:spPr>
          <a:xfrm>
            <a:off x="3711956" y="5266372"/>
            <a:ext cx="364490" cy="614680"/>
          </a:xfrm>
          <a:custGeom>
            <a:avLst/>
            <a:gdLst/>
            <a:ahLst/>
            <a:cxnLst/>
            <a:rect l="l" t="t" r="r" b="b"/>
            <a:pathLst>
              <a:path w="364489" h="614679">
                <a:moveTo>
                  <a:pt x="182118" y="0"/>
                </a:moveTo>
                <a:lnTo>
                  <a:pt x="0" y="182117"/>
                </a:lnTo>
                <a:lnTo>
                  <a:pt x="91059" y="182117"/>
                </a:lnTo>
                <a:lnTo>
                  <a:pt x="91059" y="614171"/>
                </a:lnTo>
                <a:lnTo>
                  <a:pt x="273177" y="614171"/>
                </a:lnTo>
                <a:lnTo>
                  <a:pt x="273177" y="182117"/>
                </a:lnTo>
                <a:lnTo>
                  <a:pt x="364235" y="182117"/>
                </a:lnTo>
                <a:lnTo>
                  <a:pt x="1821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2">
            <a:extLst>
              <a:ext uri="{FF2B5EF4-FFF2-40B4-BE49-F238E27FC236}">
                <a16:creationId xmlns:a16="http://schemas.microsoft.com/office/drawing/2014/main" xmlns="" id="{FE804434-4963-12DA-B144-8354763273FC}"/>
              </a:ext>
            </a:extLst>
          </p:cNvPr>
          <p:cNvSpPr txBox="1"/>
          <p:nvPr/>
        </p:nvSpPr>
        <p:spPr>
          <a:xfrm>
            <a:off x="8032496" y="1514786"/>
            <a:ext cx="3477895" cy="129794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550" spc="-65" dirty="0">
                <a:solidFill>
                  <a:srgbClr val="FFFFFF"/>
                </a:solidFill>
                <a:latin typeface="Verdana"/>
                <a:cs typeface="Verdana"/>
              </a:rPr>
              <a:t>ПРИМЕРЫ</a:t>
            </a:r>
            <a:endParaRPr sz="1550" dirty="0">
              <a:latin typeface="Verdana"/>
              <a:cs typeface="Verdana"/>
            </a:endParaRPr>
          </a:p>
          <a:p>
            <a:pPr marL="307975" indent="-287655">
              <a:lnSpc>
                <a:spcPct val="100000"/>
              </a:lnSpc>
              <a:spcBef>
                <a:spcPts val="685"/>
              </a:spcBef>
              <a:buClr>
                <a:srgbClr val="0D7C82"/>
              </a:buClr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sz="1550" spc="1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550" spc="-229" dirty="0">
                <a:solidFill>
                  <a:srgbClr val="FFFFFF"/>
                </a:solidFill>
                <a:latin typeface="Verdana"/>
                <a:cs typeface="Verdana"/>
              </a:rPr>
              <a:t>КТ</a:t>
            </a:r>
            <a:r>
              <a:rPr sz="15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550" spc="-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550" spc="-65" dirty="0">
                <a:solidFill>
                  <a:srgbClr val="FFFFFF"/>
                </a:solidFill>
                <a:latin typeface="Verdana"/>
                <a:cs typeface="Verdana"/>
              </a:rPr>
              <a:t>ОВЕ</a:t>
            </a:r>
            <a:r>
              <a:rPr sz="1550" spc="-6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endParaRPr sz="1550" dirty="0">
              <a:latin typeface="Verdana"/>
              <a:cs typeface="Verdana"/>
            </a:endParaRPr>
          </a:p>
          <a:p>
            <a:pPr marL="307975" indent="-287655">
              <a:lnSpc>
                <a:spcPct val="100000"/>
              </a:lnSpc>
              <a:spcBef>
                <a:spcPts val="600"/>
              </a:spcBef>
              <a:buClr>
                <a:srgbClr val="0D7C82"/>
              </a:buClr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sz="1550" spc="1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550" spc="-229" dirty="0">
                <a:solidFill>
                  <a:srgbClr val="FFFFFF"/>
                </a:solidFill>
                <a:latin typeface="Verdana"/>
                <a:cs typeface="Verdana"/>
              </a:rPr>
              <a:t>КТ</a:t>
            </a:r>
            <a:r>
              <a:rPr sz="15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3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НСПЕ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550" spc="-55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550" spc="-6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55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550" spc="1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НОГО</a:t>
            </a:r>
            <a:r>
              <a:rPr sz="155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550" spc="-45" dirty="0">
                <a:solidFill>
                  <a:srgbClr val="FFFFFF"/>
                </a:solidFill>
                <a:latin typeface="Verdana"/>
                <a:cs typeface="Verdana"/>
              </a:rPr>
              <a:t>ЗИ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ТА</a:t>
            </a:r>
            <a:endParaRPr sz="1550" dirty="0">
              <a:latin typeface="Verdana"/>
              <a:cs typeface="Verdana"/>
            </a:endParaRPr>
          </a:p>
          <a:p>
            <a:pPr marL="307975" indent="-287655">
              <a:lnSpc>
                <a:spcPct val="100000"/>
              </a:lnSpc>
              <a:spcBef>
                <a:spcPts val="600"/>
              </a:spcBef>
              <a:buClr>
                <a:srgbClr val="0D7C82"/>
              </a:buClr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550" spc="-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550" spc="-60" dirty="0">
                <a:solidFill>
                  <a:srgbClr val="FFFFFF"/>
                </a:solidFill>
                <a:latin typeface="Verdana"/>
                <a:cs typeface="Verdana"/>
              </a:rPr>
              <a:t>ОТОК</a:t>
            </a:r>
            <a:r>
              <a:rPr sz="1550" spc="3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550" spc="3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ОП</a:t>
            </a:r>
            <a:r>
              <a:rPr sz="1550" spc="-1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550" spc="120" dirty="0">
                <a:solidFill>
                  <a:srgbClr val="FFFFFF"/>
                </a:solidFill>
                <a:latin typeface="Verdana"/>
                <a:cs typeface="Verdana"/>
              </a:rPr>
              <a:t>ОСА</a:t>
            </a:r>
            <a:endParaRPr sz="1550" dirty="0">
              <a:latin typeface="Verdana"/>
              <a:cs typeface="Verdana"/>
            </a:endParaRPr>
          </a:p>
        </p:txBody>
      </p:sp>
      <p:grpSp>
        <p:nvGrpSpPr>
          <p:cNvPr id="40" name="object 2">
            <a:extLst>
              <a:ext uri="{FF2B5EF4-FFF2-40B4-BE49-F238E27FC236}">
                <a16:creationId xmlns:a16="http://schemas.microsoft.com/office/drawing/2014/main" xmlns="" id="{5E101A51-E203-97CD-90D7-D992A726A65D}"/>
              </a:ext>
            </a:extLst>
          </p:cNvPr>
          <p:cNvGrpSpPr/>
          <p:nvPr/>
        </p:nvGrpSpPr>
        <p:grpSpPr>
          <a:xfrm>
            <a:off x="8020811" y="2793490"/>
            <a:ext cx="4124325" cy="3947160"/>
            <a:chOff x="8020811" y="2793490"/>
            <a:chExt cx="4124325" cy="3947160"/>
          </a:xfrm>
        </p:grpSpPr>
        <p:pic>
          <p:nvPicPr>
            <p:cNvPr id="41" name="object 3">
              <a:extLst>
                <a:ext uri="{FF2B5EF4-FFF2-40B4-BE49-F238E27FC236}">
                  <a16:creationId xmlns:a16="http://schemas.microsoft.com/office/drawing/2014/main" xmlns="" id="{5E071065-2254-0953-E673-09FA5A36CDE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20811" y="2793490"/>
              <a:ext cx="4123944" cy="3947160"/>
            </a:xfrm>
            <a:prstGeom prst="rect">
              <a:avLst/>
            </a:prstGeom>
          </p:spPr>
        </p:pic>
        <p:sp>
          <p:nvSpPr>
            <p:cNvPr id="42" name="object 4">
              <a:extLst>
                <a:ext uri="{FF2B5EF4-FFF2-40B4-BE49-F238E27FC236}">
                  <a16:creationId xmlns:a16="http://schemas.microsoft.com/office/drawing/2014/main" xmlns="" id="{B54C514F-8B4D-D287-9D55-054316B68A0A}"/>
                </a:ext>
              </a:extLst>
            </p:cNvPr>
            <p:cNvSpPr/>
            <p:nvPr/>
          </p:nvSpPr>
          <p:spPr>
            <a:xfrm>
              <a:off x="8210549" y="2850642"/>
              <a:ext cx="1656714" cy="734695"/>
            </a:xfrm>
            <a:custGeom>
              <a:avLst/>
              <a:gdLst/>
              <a:ahLst/>
              <a:cxnLst/>
              <a:rect l="l" t="t" r="r" b="b"/>
              <a:pathLst>
                <a:path w="1656715" h="734695">
                  <a:moveTo>
                    <a:pt x="0" y="734567"/>
                  </a:moveTo>
                  <a:lnTo>
                    <a:pt x="1656588" y="734567"/>
                  </a:lnTo>
                  <a:lnTo>
                    <a:pt x="1656588" y="0"/>
                  </a:lnTo>
                  <a:lnTo>
                    <a:pt x="0" y="0"/>
                  </a:lnTo>
                  <a:lnTo>
                    <a:pt x="0" y="734567"/>
                  </a:lnTo>
                  <a:close/>
                </a:path>
              </a:pathLst>
            </a:custGeom>
            <a:ln w="28956">
              <a:solidFill>
                <a:srgbClr val="0D7C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13">
            <a:extLst>
              <a:ext uri="{FF2B5EF4-FFF2-40B4-BE49-F238E27FC236}">
                <a16:creationId xmlns:a16="http://schemas.microsoft.com/office/drawing/2014/main" xmlns="" id="{9C4F0548-2D45-8E02-41E0-F1B461CB96DB}"/>
              </a:ext>
            </a:extLst>
          </p:cNvPr>
          <p:cNvSpPr txBox="1"/>
          <p:nvPr/>
        </p:nvSpPr>
        <p:spPr>
          <a:xfrm>
            <a:off x="34672" y="5258798"/>
            <a:ext cx="9329420" cy="1492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78660">
              <a:lnSpc>
                <a:spcPct val="100000"/>
              </a:lnSpc>
              <a:spcBef>
                <a:spcPts val="95"/>
              </a:spcBef>
            </a:pPr>
            <a:r>
              <a:rPr sz="2800" b="1" spc="-130" dirty="0">
                <a:solidFill>
                  <a:srgbClr val="FF0000"/>
                </a:solidFill>
                <a:latin typeface="Tahoma"/>
                <a:cs typeface="Tahoma"/>
              </a:rPr>
              <a:t>ВАЖНО:</a:t>
            </a:r>
            <a:endParaRPr sz="2800" dirty="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spcBef>
                <a:spcPts val="172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КН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28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26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ИВ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4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1</a:t>
            </a:r>
            <a:r>
              <a:rPr sz="1800" b="1" spc="-25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800" b="1" spc="3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ЧА</a:t>
            </a:r>
            <a:r>
              <a:rPr sz="1800" b="1" spc="35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С</a:t>
            </a:r>
            <a:r>
              <a:rPr sz="1800" b="1" spc="-3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800" spc="6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1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36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130" dirty="0">
                <a:solidFill>
                  <a:srgbClr val="FFFFFF"/>
                </a:solidFill>
                <a:latin typeface="Verdana"/>
                <a:cs typeface="Verdana"/>
              </a:rPr>
              <a:t>УС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45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1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КО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800" dirty="0">
              <a:latin typeface="Verdana"/>
              <a:cs typeface="Verdana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ДАННАЯ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ВОЗМОЖНОСТЬ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РЕАЛИЗОВАНА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lang="ru-RU" sz="1800" spc="-13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066">
              <a:lnSpc>
                <a:spcPct val="100000"/>
              </a:lnSpc>
              <a:spcBef>
                <a:spcPts val="5"/>
              </a:spcBef>
              <a:tabLst>
                <a:tab pos="469900" algn="l"/>
                <a:tab pos="470534" algn="l"/>
              </a:tabLst>
            </a:pP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ЛИЧНОГО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УЧАСТИЯ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ПРОВЕРКЕ</a:t>
            </a:r>
            <a:endParaRPr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95229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FF23F96-BA49-4659-A609-468D9E6518B4}"/>
              </a:ext>
            </a:extLst>
          </p:cNvPr>
          <p:cNvSpPr/>
          <p:nvPr/>
        </p:nvSpPr>
        <p:spPr>
          <a:xfrm>
            <a:off x="1935007" y="347790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РАБОЧИЕ ФОРМЫ НАДЗОРА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: скругленные углы 6">
            <a:extLst>
              <a:ext uri="{FF2B5EF4-FFF2-40B4-BE49-F238E27FC236}">
                <a16:creationId xmlns="" xmlns:a16="http://schemas.microsoft.com/office/drawing/2014/main" id="{92B6DC68-527B-412F-B34F-AF0B81ACC127}"/>
              </a:ext>
            </a:extLst>
          </p:cNvPr>
          <p:cNvSpPr/>
          <p:nvPr/>
        </p:nvSpPr>
        <p:spPr>
          <a:xfrm>
            <a:off x="11656382" y="6588040"/>
            <a:ext cx="436268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3</a:t>
            </a:r>
          </a:p>
        </p:txBody>
      </p:sp>
      <p:grpSp>
        <p:nvGrpSpPr>
          <p:cNvPr id="11" name="object 2">
            <a:extLst>
              <a:ext uri="{FF2B5EF4-FFF2-40B4-BE49-F238E27FC236}">
                <a16:creationId xmlns:a16="http://schemas.microsoft.com/office/drawing/2014/main" xmlns="" id="{E82DBC83-6582-17E4-9780-A3E819AF2F6C}"/>
              </a:ext>
            </a:extLst>
          </p:cNvPr>
          <p:cNvGrpSpPr/>
          <p:nvPr/>
        </p:nvGrpSpPr>
        <p:grpSpPr>
          <a:xfrm>
            <a:off x="6441439" y="4502070"/>
            <a:ext cx="5732780" cy="2169160"/>
            <a:chOff x="6449314" y="4687570"/>
            <a:chExt cx="5732780" cy="2169160"/>
          </a:xfrm>
        </p:grpSpPr>
        <p:sp>
          <p:nvSpPr>
            <p:cNvPr id="13" name="object 3">
              <a:extLst>
                <a:ext uri="{FF2B5EF4-FFF2-40B4-BE49-F238E27FC236}">
                  <a16:creationId xmlns:a16="http://schemas.microsoft.com/office/drawing/2014/main" xmlns="" id="{EB8F4DDC-DF16-4927-999C-B43C6F3992F8}"/>
                </a:ext>
              </a:extLst>
            </p:cNvPr>
            <p:cNvSpPr/>
            <p:nvPr/>
          </p:nvSpPr>
          <p:spPr>
            <a:xfrm>
              <a:off x="6455664" y="4693920"/>
              <a:ext cx="5720080" cy="2156460"/>
            </a:xfrm>
            <a:custGeom>
              <a:avLst/>
              <a:gdLst/>
              <a:ahLst/>
              <a:cxnLst/>
              <a:rect l="l" t="t" r="r" b="b"/>
              <a:pathLst>
                <a:path w="5720080" h="2156459">
                  <a:moveTo>
                    <a:pt x="1423035" y="0"/>
                  </a:moveTo>
                  <a:lnTo>
                    <a:pt x="0" y="2156459"/>
                  </a:lnTo>
                  <a:lnTo>
                    <a:pt x="5719571" y="2156459"/>
                  </a:lnTo>
                  <a:lnTo>
                    <a:pt x="5705475" y="18668"/>
                  </a:lnTo>
                  <a:lnTo>
                    <a:pt x="1423035" y="0"/>
                  </a:lnTo>
                  <a:close/>
                </a:path>
              </a:pathLst>
            </a:custGeom>
            <a:solidFill>
              <a:srgbClr val="0D7C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4">
              <a:extLst>
                <a:ext uri="{FF2B5EF4-FFF2-40B4-BE49-F238E27FC236}">
                  <a16:creationId xmlns:a16="http://schemas.microsoft.com/office/drawing/2014/main" xmlns="" id="{A00963AE-1400-A901-154F-75AD32E95CEF}"/>
                </a:ext>
              </a:extLst>
            </p:cNvPr>
            <p:cNvSpPr/>
            <p:nvPr/>
          </p:nvSpPr>
          <p:spPr>
            <a:xfrm>
              <a:off x="6455664" y="4693920"/>
              <a:ext cx="5720080" cy="2156460"/>
            </a:xfrm>
            <a:custGeom>
              <a:avLst/>
              <a:gdLst/>
              <a:ahLst/>
              <a:cxnLst/>
              <a:rect l="l" t="t" r="r" b="b"/>
              <a:pathLst>
                <a:path w="5720080" h="2156459">
                  <a:moveTo>
                    <a:pt x="0" y="2156459"/>
                  </a:moveTo>
                  <a:lnTo>
                    <a:pt x="1423035" y="0"/>
                  </a:lnTo>
                  <a:lnTo>
                    <a:pt x="5705475" y="18668"/>
                  </a:lnTo>
                  <a:lnTo>
                    <a:pt x="5719571" y="2156459"/>
                  </a:lnTo>
                  <a:lnTo>
                    <a:pt x="0" y="2156459"/>
                  </a:lnTo>
                  <a:close/>
                </a:path>
              </a:pathLst>
            </a:custGeom>
            <a:ln w="12192">
              <a:solidFill>
                <a:srgbClr val="0D7C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xmlns="" id="{608B2F4C-3E21-40E0-9E91-0685AD8C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8668"/>
            <a:ext cx="2743200" cy="365125"/>
          </a:xfrm>
        </p:spPr>
        <p:txBody>
          <a:bodyPr/>
          <a:lstStyle/>
          <a:p>
            <a:fld id="{50F14DE7-7E30-4447-9A53-6BC505903302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B4F2F386-4A7F-6691-1321-964617DE82AA}"/>
              </a:ext>
            </a:extLst>
          </p:cNvPr>
          <p:cNvSpPr txBox="1"/>
          <p:nvPr/>
        </p:nvSpPr>
        <p:spPr>
          <a:xfrm>
            <a:off x="294233" y="1349992"/>
            <a:ext cx="165862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spc="-860" dirty="0">
                <a:solidFill>
                  <a:srgbClr val="FFFFFF"/>
                </a:solidFill>
                <a:latin typeface="Tahoma"/>
                <a:cs typeface="Tahoma"/>
              </a:rPr>
              <a:t>118</a:t>
            </a:r>
            <a:endParaRPr sz="8000" dirty="0">
              <a:latin typeface="Tahoma"/>
              <a:cs typeface="Tahoma"/>
            </a:endParaRPr>
          </a:p>
        </p:txBody>
      </p:sp>
      <p:sp>
        <p:nvSpPr>
          <p:cNvPr id="17" name="object 30">
            <a:extLst>
              <a:ext uri="{FF2B5EF4-FFF2-40B4-BE49-F238E27FC236}">
                <a16:creationId xmlns:a16="http://schemas.microsoft.com/office/drawing/2014/main" xmlns="" id="{39F8AFD9-0811-98DA-2CFB-F95D0A7131E6}"/>
              </a:ext>
            </a:extLst>
          </p:cNvPr>
          <p:cNvSpPr txBox="1"/>
          <p:nvPr/>
        </p:nvSpPr>
        <p:spPr>
          <a:xfrm>
            <a:off x="2080005" y="1451609"/>
            <a:ext cx="3488054" cy="61087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518159" marR="5080" indent="-506095">
              <a:lnSpc>
                <a:spcPts val="2210"/>
              </a:lnSpc>
              <a:spcBef>
                <a:spcPts val="335"/>
              </a:spcBef>
            </a:pP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ЦИФРОВ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35" dirty="0">
                <a:solidFill>
                  <a:srgbClr val="FFFFFF"/>
                </a:solidFill>
                <a:latin typeface="Verdana"/>
                <a:cs typeface="Verdana"/>
              </a:rPr>
              <a:t>Ф</a:t>
            </a:r>
            <a:r>
              <a:rPr sz="2000" spc="12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65" dirty="0">
                <a:solidFill>
                  <a:srgbClr val="FFFFFF"/>
                </a:solidFill>
                <a:latin typeface="Verdana"/>
                <a:cs typeface="Verdana"/>
              </a:rPr>
              <a:t>РМ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РПГУ 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Ко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2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48</a:t>
            </a:r>
            <a:r>
              <a:rPr sz="2000" spc="-254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ФЗ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8" name="object 31">
            <a:extLst>
              <a:ext uri="{FF2B5EF4-FFF2-40B4-BE49-F238E27FC236}">
                <a16:creationId xmlns:a16="http://schemas.microsoft.com/office/drawing/2014/main" xmlns="" id="{20F36030-149C-1F9F-954E-F7F85CC08D0E}"/>
              </a:ext>
            </a:extLst>
          </p:cNvPr>
          <p:cNvSpPr txBox="1"/>
          <p:nvPr/>
        </p:nvSpPr>
        <p:spPr>
          <a:xfrm>
            <a:off x="2474976" y="2231135"/>
            <a:ext cx="1623060" cy="307975"/>
          </a:xfrm>
          <a:prstGeom prst="rect">
            <a:avLst/>
          </a:prstGeom>
          <a:solidFill>
            <a:srgbClr val="0D7C82"/>
          </a:solidFill>
          <a:ln w="9144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2395">
              <a:lnSpc>
                <a:spcPts val="2365"/>
              </a:lnSpc>
            </a:pPr>
            <a:r>
              <a:rPr sz="2000" b="1" spc="-90" dirty="0">
                <a:solidFill>
                  <a:srgbClr val="FFFFFF"/>
                </a:solidFill>
                <a:latin typeface="Tahoma"/>
                <a:cs typeface="Tahoma"/>
              </a:rPr>
              <a:t>ЕГИС</a:t>
            </a:r>
            <a:r>
              <a:rPr sz="20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ОКН</a:t>
            </a:r>
            <a:r>
              <a:rPr sz="2000" b="1" spc="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9" name="object 25">
            <a:extLst>
              <a:ext uri="{FF2B5EF4-FFF2-40B4-BE49-F238E27FC236}">
                <a16:creationId xmlns:a16="http://schemas.microsoft.com/office/drawing/2014/main" xmlns="" id="{F616C728-E8C2-A9A5-2855-5955D177E930}"/>
              </a:ext>
            </a:extLst>
          </p:cNvPr>
          <p:cNvSpPr txBox="1"/>
          <p:nvPr/>
        </p:nvSpPr>
        <p:spPr>
          <a:xfrm>
            <a:off x="1087373" y="2119934"/>
            <a:ext cx="4312920" cy="2144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452755" indent="-287020">
              <a:lnSpc>
                <a:spcPct val="100000"/>
              </a:lnSpc>
              <a:buFont typeface="Arial MT"/>
              <a:buChar char="•"/>
              <a:tabLst>
                <a:tab pos="452755" algn="l"/>
                <a:tab pos="453390" algn="l"/>
              </a:tabLst>
            </a:pP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ШЕН</a:t>
            </a: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550" spc="-15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12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60" dirty="0">
                <a:solidFill>
                  <a:srgbClr val="FFFFFF"/>
                </a:solidFill>
                <a:latin typeface="Verdana"/>
                <a:cs typeface="Verdana"/>
              </a:rPr>
              <a:t>ПРОВЕ</a:t>
            </a:r>
            <a:r>
              <a:rPr sz="1550" spc="-7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ЕН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550" spc="-2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550" spc="-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550" spc="-65" dirty="0">
                <a:solidFill>
                  <a:srgbClr val="FFFFFF"/>
                </a:solidFill>
                <a:latin typeface="Verdana"/>
                <a:cs typeface="Verdana"/>
              </a:rPr>
              <a:t>ОВЕ</a:t>
            </a:r>
            <a:r>
              <a:rPr sz="1550" spc="-6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endParaRPr sz="1550" dirty="0">
              <a:latin typeface="Verdana"/>
              <a:cs typeface="Verdana"/>
            </a:endParaRPr>
          </a:p>
          <a:p>
            <a:pPr marL="452755" indent="-2870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452755" algn="l"/>
                <a:tab pos="453390" algn="l"/>
              </a:tabLst>
            </a:pPr>
            <a:r>
              <a:rPr sz="1550" spc="-45" dirty="0">
                <a:solidFill>
                  <a:srgbClr val="FFFFFF"/>
                </a:solidFill>
                <a:latin typeface="Verdana"/>
                <a:cs typeface="Verdana"/>
              </a:rPr>
              <a:t>ПРЕДПИСАНИЕ</a:t>
            </a:r>
            <a:endParaRPr sz="1550" dirty="0">
              <a:latin typeface="Verdana"/>
              <a:cs typeface="Verdana"/>
            </a:endParaRPr>
          </a:p>
          <a:p>
            <a:pPr marL="452755" indent="-28702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452755" algn="l"/>
                <a:tab pos="453390" algn="l"/>
              </a:tabLst>
            </a:pPr>
            <a:r>
              <a:rPr sz="1550" spc="1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550" spc="-229" dirty="0">
                <a:solidFill>
                  <a:srgbClr val="FFFFFF"/>
                </a:solidFill>
                <a:latin typeface="Verdana"/>
                <a:cs typeface="Verdana"/>
              </a:rPr>
              <a:t>КТ</a:t>
            </a:r>
            <a:r>
              <a:rPr sz="15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550" spc="-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550" spc="-65" dirty="0">
                <a:solidFill>
                  <a:srgbClr val="FFFFFF"/>
                </a:solidFill>
                <a:latin typeface="Verdana"/>
                <a:cs typeface="Verdana"/>
              </a:rPr>
              <a:t>ОВЕ</a:t>
            </a:r>
            <a:r>
              <a:rPr sz="1550" spc="-6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endParaRPr sz="1550" dirty="0">
              <a:latin typeface="Verdana"/>
              <a:cs typeface="Verdana"/>
            </a:endParaRPr>
          </a:p>
          <a:p>
            <a:pPr marL="452755" indent="-2870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452755" algn="l"/>
                <a:tab pos="453390" algn="l"/>
              </a:tabLst>
            </a:pP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ПРЕДОСТЕРЕЖЕНИЕ</a:t>
            </a:r>
            <a:endParaRPr sz="1550" dirty="0">
              <a:latin typeface="Verdana"/>
              <a:cs typeface="Verdana"/>
            </a:endParaRPr>
          </a:p>
          <a:p>
            <a:pPr marL="452755" indent="-2870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452755" algn="l"/>
                <a:tab pos="453390" algn="l"/>
              </a:tabLst>
            </a:pP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550" spc="-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550" spc="-60" dirty="0">
                <a:solidFill>
                  <a:srgbClr val="FFFFFF"/>
                </a:solidFill>
                <a:latin typeface="Verdana"/>
                <a:cs typeface="Verdana"/>
              </a:rPr>
              <a:t>ОТОК</a:t>
            </a:r>
            <a:r>
              <a:rPr sz="1550" spc="3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550" spc="3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ОП</a:t>
            </a:r>
            <a:r>
              <a:rPr sz="1550" spc="-1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550" spc="120" dirty="0">
                <a:solidFill>
                  <a:srgbClr val="FFFFFF"/>
                </a:solidFill>
                <a:latin typeface="Verdana"/>
                <a:cs typeface="Verdana"/>
              </a:rPr>
              <a:t>ОСА</a:t>
            </a:r>
            <a:endParaRPr sz="1550" dirty="0">
              <a:latin typeface="Verdana"/>
              <a:cs typeface="Verdana"/>
            </a:endParaRP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xmlns="" id="{DC11F9C4-3DCE-5B20-B469-BD27A49B88EB}"/>
              </a:ext>
            </a:extLst>
          </p:cNvPr>
          <p:cNvSpPr txBox="1"/>
          <p:nvPr/>
        </p:nvSpPr>
        <p:spPr>
          <a:xfrm>
            <a:off x="110439" y="4465396"/>
            <a:ext cx="1464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80" dirty="0">
                <a:solidFill>
                  <a:srgbClr val="FF0000"/>
                </a:solidFill>
                <a:latin typeface="Tahoma"/>
                <a:cs typeface="Tahoma"/>
              </a:rPr>
              <a:t>В</a:t>
            </a:r>
            <a:r>
              <a:rPr sz="2800" b="1" spc="-90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2800" b="1" spc="-155" dirty="0">
                <a:solidFill>
                  <a:srgbClr val="FF0000"/>
                </a:solidFill>
                <a:latin typeface="Tahoma"/>
                <a:cs typeface="Tahoma"/>
              </a:rPr>
              <a:t>ЖНО: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xmlns="" id="{F47A98EA-8E08-F1F1-D68B-5950E1B13444}"/>
              </a:ext>
            </a:extLst>
          </p:cNvPr>
          <p:cNvSpPr txBox="1"/>
          <p:nvPr/>
        </p:nvSpPr>
        <p:spPr>
          <a:xfrm>
            <a:off x="7401559" y="4872240"/>
            <a:ext cx="4648835" cy="106362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05865">
              <a:lnSpc>
                <a:spcPct val="100000"/>
              </a:lnSpc>
              <a:spcBef>
                <a:spcPts val="735"/>
              </a:spcBef>
            </a:pPr>
            <a:r>
              <a:rPr sz="2400" b="1" spc="-140" dirty="0">
                <a:solidFill>
                  <a:srgbClr val="FFFFFF"/>
                </a:solidFill>
                <a:latin typeface="Tahoma"/>
                <a:cs typeface="Tahoma"/>
              </a:rPr>
              <a:t>ПРЕИМУЩЕСТВА</a:t>
            </a:r>
            <a:endParaRPr sz="2400" dirty="0">
              <a:latin typeface="Tahoma"/>
              <a:cs typeface="Tahoma"/>
            </a:endParaRPr>
          </a:p>
          <a:p>
            <a:pPr marL="12700" marR="5080" indent="214629">
              <a:lnSpc>
                <a:spcPct val="120600"/>
              </a:lnSpc>
              <a:spcBef>
                <a:spcPts val="25"/>
              </a:spcBef>
            </a:pP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МОМЕН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600" spc="1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ЛЬН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600" spc="-20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2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600" spc="-33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600" spc="1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ВК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8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/К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ЗНЕ</a:t>
            </a:r>
            <a:r>
              <a:rPr sz="1600" spc="100" dirty="0">
                <a:solidFill>
                  <a:srgbClr val="FFFFFF"/>
                </a:solidFill>
                <a:latin typeface="Verdana"/>
                <a:cs typeface="Verdana"/>
              </a:rPr>
              <a:t>СА  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600" spc="-215" dirty="0">
                <a:solidFill>
                  <a:srgbClr val="FFFFFF"/>
                </a:solidFill>
                <a:latin typeface="Verdana"/>
                <a:cs typeface="Verdana"/>
              </a:rPr>
              <a:t>SH</a:t>
            </a:r>
            <a:r>
              <a:rPr sz="1600" spc="-204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-15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600" spc="14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МЛ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600" spc="-14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00" spc="-16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ЗНЕ</a:t>
            </a:r>
            <a:r>
              <a:rPr sz="1600" spc="130" dirty="0">
                <a:solidFill>
                  <a:srgbClr val="FFFFFF"/>
                </a:solidFill>
                <a:latin typeface="Verdana"/>
                <a:cs typeface="Verdana"/>
              </a:rPr>
              <a:t>СА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8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/К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РП</a:t>
            </a:r>
            <a:r>
              <a:rPr sz="1600" spc="-17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600" spc="4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xmlns="" id="{F0EE5615-F3E2-13F9-5169-B253EE77094C}"/>
              </a:ext>
            </a:extLst>
          </p:cNvPr>
          <p:cNvSpPr txBox="1"/>
          <p:nvPr/>
        </p:nvSpPr>
        <p:spPr>
          <a:xfrm>
            <a:off x="7377428" y="5911773"/>
            <a:ext cx="4672965" cy="61341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89560">
              <a:lnSpc>
                <a:spcPct val="100000"/>
              </a:lnSpc>
              <a:spcBef>
                <a:spcPts val="490"/>
              </a:spcBef>
            </a:pP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УХОД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ОЧНОГО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ВЗАИМОДЕЙСТВИЯ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БУ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600" spc="1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600" spc="-180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БО</a:t>
            </a:r>
            <a:r>
              <a:rPr sz="1600" spc="-13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600" spc="8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8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ЭЦП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5E95A36-83DF-158D-F200-355FD1A31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25" y="2595862"/>
            <a:ext cx="3912038" cy="2311240"/>
          </a:xfrm>
          <a:prstGeom prst="rect">
            <a:avLst/>
          </a:prstGeom>
        </p:spPr>
      </p:pic>
      <p:grpSp>
        <p:nvGrpSpPr>
          <p:cNvPr id="24" name="object 8">
            <a:extLst>
              <a:ext uri="{FF2B5EF4-FFF2-40B4-BE49-F238E27FC236}">
                <a16:creationId xmlns:a16="http://schemas.microsoft.com/office/drawing/2014/main" xmlns="" id="{F045EAA9-2BB4-59B0-9F6A-158781A93DBE}"/>
              </a:ext>
            </a:extLst>
          </p:cNvPr>
          <p:cNvGrpSpPr/>
          <p:nvPr/>
        </p:nvGrpSpPr>
        <p:grpSpPr>
          <a:xfrm>
            <a:off x="6164326" y="2721610"/>
            <a:ext cx="2315845" cy="845185"/>
            <a:chOff x="6164326" y="2721610"/>
            <a:chExt cx="2315845" cy="845185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A5BAC8CA-EAA0-11F1-AB2A-5E15E50686F0}"/>
                </a:ext>
              </a:extLst>
            </p:cNvPr>
            <p:cNvSpPr/>
            <p:nvPr/>
          </p:nvSpPr>
          <p:spPr>
            <a:xfrm>
              <a:off x="6170676" y="2727960"/>
              <a:ext cx="2303145" cy="832485"/>
            </a:xfrm>
            <a:custGeom>
              <a:avLst/>
              <a:gdLst/>
              <a:ahLst/>
              <a:cxnLst/>
              <a:rect l="l" t="t" r="r" b="b"/>
              <a:pathLst>
                <a:path w="2303145" h="832485">
                  <a:moveTo>
                    <a:pt x="492251" y="0"/>
                  </a:moveTo>
                  <a:lnTo>
                    <a:pt x="492251" y="208025"/>
                  </a:lnTo>
                  <a:lnTo>
                    <a:pt x="0" y="208025"/>
                  </a:lnTo>
                  <a:lnTo>
                    <a:pt x="0" y="624077"/>
                  </a:lnTo>
                  <a:lnTo>
                    <a:pt x="492251" y="624077"/>
                  </a:lnTo>
                  <a:lnTo>
                    <a:pt x="492251" y="832103"/>
                  </a:lnTo>
                  <a:lnTo>
                    <a:pt x="2302764" y="416051"/>
                  </a:lnTo>
                  <a:lnTo>
                    <a:pt x="492251" y="0"/>
                  </a:lnTo>
                  <a:close/>
                </a:path>
              </a:pathLst>
            </a:custGeom>
            <a:solidFill>
              <a:srgbClr val="0D7C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0">
              <a:extLst>
                <a:ext uri="{FF2B5EF4-FFF2-40B4-BE49-F238E27FC236}">
                  <a16:creationId xmlns:a16="http://schemas.microsoft.com/office/drawing/2014/main" xmlns="" id="{1A19B0E0-CEB1-F779-0385-4145DAA54E4F}"/>
                </a:ext>
              </a:extLst>
            </p:cNvPr>
            <p:cNvSpPr/>
            <p:nvPr/>
          </p:nvSpPr>
          <p:spPr>
            <a:xfrm>
              <a:off x="6170676" y="2727960"/>
              <a:ext cx="2303145" cy="832485"/>
            </a:xfrm>
            <a:custGeom>
              <a:avLst/>
              <a:gdLst/>
              <a:ahLst/>
              <a:cxnLst/>
              <a:rect l="l" t="t" r="r" b="b"/>
              <a:pathLst>
                <a:path w="2303145" h="832485">
                  <a:moveTo>
                    <a:pt x="0" y="208025"/>
                  </a:moveTo>
                  <a:lnTo>
                    <a:pt x="492251" y="208025"/>
                  </a:lnTo>
                  <a:lnTo>
                    <a:pt x="492251" y="0"/>
                  </a:lnTo>
                  <a:lnTo>
                    <a:pt x="2302764" y="416051"/>
                  </a:lnTo>
                  <a:lnTo>
                    <a:pt x="492251" y="832103"/>
                  </a:lnTo>
                  <a:lnTo>
                    <a:pt x="492251" y="624077"/>
                  </a:lnTo>
                  <a:lnTo>
                    <a:pt x="0" y="624077"/>
                  </a:lnTo>
                  <a:lnTo>
                    <a:pt x="0" y="208025"/>
                  </a:lnTo>
                  <a:close/>
                </a:path>
              </a:pathLst>
            </a:custGeom>
            <a:ln w="12191">
              <a:solidFill>
                <a:srgbClr val="0D7C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946C55A-002B-D942-3875-1AA9A8DDB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42" y="1074419"/>
            <a:ext cx="2393398" cy="1631535"/>
          </a:xfrm>
          <a:prstGeom prst="rect">
            <a:avLst/>
          </a:prstGeom>
        </p:spPr>
      </p:pic>
      <p:sp>
        <p:nvSpPr>
          <p:cNvPr id="28" name="Блок-схема: данные 27">
            <a:extLst>
              <a:ext uri="{FF2B5EF4-FFF2-40B4-BE49-F238E27FC236}">
                <a16:creationId xmlns:a16="http://schemas.microsoft.com/office/drawing/2014/main" xmlns="" id="{651D097D-BC7D-EEE1-88C7-EA34CB7FD1B4}"/>
              </a:ext>
            </a:extLst>
          </p:cNvPr>
          <p:cNvSpPr/>
          <p:nvPr/>
        </p:nvSpPr>
        <p:spPr>
          <a:xfrm>
            <a:off x="8953500" y="1714500"/>
            <a:ext cx="1973580" cy="166179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F9C9DF5-36B2-407B-EBB8-93A9743D6B94}"/>
              </a:ext>
            </a:extLst>
          </p:cNvPr>
          <p:cNvSpPr txBox="1"/>
          <p:nvPr/>
        </p:nvSpPr>
        <p:spPr>
          <a:xfrm>
            <a:off x="8396447" y="1111877"/>
            <a:ext cx="2982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0">
              <a:lnSpc>
                <a:spcPct val="100000"/>
              </a:lnSpc>
              <a:spcBef>
                <a:spcPts val="285"/>
              </a:spcBef>
            </a:pPr>
            <a:r>
              <a:rPr lang="ru-RU" sz="1800" b="1" spc="-5" dirty="0">
                <a:solidFill>
                  <a:srgbClr val="0D7C82"/>
                </a:solidFill>
                <a:latin typeface="Calibri"/>
                <a:cs typeface="Calibri"/>
              </a:rPr>
              <a:t>Л/К</a:t>
            </a:r>
            <a:r>
              <a:rPr lang="ru-RU" sz="1800" b="1" spc="-30" dirty="0">
                <a:solidFill>
                  <a:srgbClr val="0D7C82"/>
                </a:solidFill>
                <a:latin typeface="Calibri"/>
                <a:cs typeface="Calibri"/>
              </a:rPr>
              <a:t> </a:t>
            </a:r>
            <a:r>
              <a:rPr lang="ru-RU" sz="1800" b="1" spc="-5" dirty="0">
                <a:solidFill>
                  <a:srgbClr val="0D7C82"/>
                </a:solidFill>
                <a:latin typeface="Calibri"/>
                <a:cs typeface="Calibri"/>
              </a:rPr>
              <a:t>РПГУ</a:t>
            </a:r>
            <a:endParaRPr lang="ru-RU" sz="1800" dirty="0">
              <a:latin typeface="Calibri"/>
              <a:cs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8A3A8DBB-AC44-7644-0440-B8E0D75611A8}"/>
              </a:ext>
            </a:extLst>
          </p:cNvPr>
          <p:cNvSpPr txBox="1"/>
          <p:nvPr/>
        </p:nvSpPr>
        <p:spPr>
          <a:xfrm>
            <a:off x="28448" y="5518382"/>
            <a:ext cx="6870065" cy="12446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95"/>
              </a:spcBef>
              <a:buAutoNum type="arabicPeriod" startAt="2"/>
              <a:tabLst>
                <a:tab pos="469265" algn="l"/>
                <a:tab pos="469900" algn="l"/>
                <a:tab pos="3723640" algn="l"/>
              </a:tabLst>
            </a:pP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НЕО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ХОДИ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2000" spc="16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СЛЕД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ИТЬ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000" spc="15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З</a:t>
            </a:r>
            <a:r>
              <a:rPr sz="2000" spc="25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А</a:t>
            </a:r>
            <a:r>
              <a:rPr sz="2000" spc="-170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Л</a:t>
            </a:r>
            <a:r>
              <a:rPr sz="2000" spc="-40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И</a:t>
            </a:r>
            <a:r>
              <a:rPr sz="2000" spc="-150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ЧНЫМ</a:t>
            </a:r>
            <a:r>
              <a:rPr sz="2000" spc="-185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204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К</a:t>
            </a:r>
            <a:r>
              <a:rPr sz="2000" spc="-45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АБИ</a:t>
            </a:r>
            <a:r>
              <a:rPr sz="2000" spc="-185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Н</a:t>
            </a:r>
            <a:r>
              <a:rPr sz="2000" spc="-145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Е</a:t>
            </a:r>
            <a:r>
              <a:rPr sz="2000" spc="-20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ТОМ</a:t>
            </a:r>
            <a:endParaRPr sz="2000" dirty="0">
              <a:solidFill>
                <a:schemeClr val="accent4">
                  <a:lumMod val="60000"/>
                  <a:lumOff val="40000"/>
                </a:schemeClr>
              </a:solidFill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ПРО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УСК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УЧЕННО</a:t>
            </a: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2000" spc="16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ДОКУМ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ЕНТА</a:t>
            </a:r>
            <a:endParaRPr sz="2000" dirty="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</a:pPr>
            <a:r>
              <a:rPr sz="2000" spc="-185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Н</a:t>
            </a:r>
            <a:r>
              <a:rPr sz="2000" spc="-150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Е</a:t>
            </a:r>
            <a:r>
              <a:rPr sz="2000" spc="-160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ОСТ</a:t>
            </a:r>
            <a:r>
              <a:rPr sz="2000" spc="20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А</a:t>
            </a:r>
            <a:r>
              <a:rPr sz="2000" spc="-15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Н</a:t>
            </a:r>
            <a:r>
              <a:rPr sz="2000" spc="-20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А</a:t>
            </a:r>
            <a:r>
              <a:rPr sz="2000" spc="-110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ВЛИВА</a:t>
            </a:r>
            <a:r>
              <a:rPr sz="2000" spc="-105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Е</a:t>
            </a:r>
            <a:r>
              <a:rPr sz="2000" spc="-380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Т</a:t>
            </a:r>
            <a:r>
              <a:rPr sz="2000" spc="-180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ПРОЦЕС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000" spc="-254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ДЗОРА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9" name="object 11">
            <a:extLst>
              <a:ext uri="{FF2B5EF4-FFF2-40B4-BE49-F238E27FC236}">
                <a16:creationId xmlns:a16="http://schemas.microsoft.com/office/drawing/2014/main" xmlns="" id="{1F6273EE-FC89-07B0-67E8-866C5DFF3516}"/>
              </a:ext>
            </a:extLst>
          </p:cNvPr>
          <p:cNvSpPr txBox="1"/>
          <p:nvPr/>
        </p:nvSpPr>
        <p:spPr>
          <a:xfrm>
            <a:off x="28448" y="4907102"/>
            <a:ext cx="72085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1.	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СОГ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000" spc="90" dirty="0">
                <a:solidFill>
                  <a:srgbClr val="FFFFFF"/>
                </a:solidFill>
                <a:latin typeface="Verdana"/>
                <a:cs typeface="Verdana"/>
              </a:rPr>
              <a:t>СНО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48</a:t>
            </a:r>
            <a:r>
              <a:rPr sz="2000" spc="-254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000" spc="100" dirty="0">
                <a:solidFill>
                  <a:srgbClr val="FFFFFF"/>
                </a:solidFill>
                <a:latin typeface="Verdana"/>
                <a:cs typeface="Verdana"/>
              </a:rPr>
              <a:t>Ф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ДОКУМ</a:t>
            </a:r>
            <a:r>
              <a:rPr sz="2000" spc="-225" dirty="0">
                <a:solidFill>
                  <a:srgbClr val="FFFFFF"/>
                </a:solidFill>
                <a:latin typeface="Verdana"/>
                <a:cs typeface="Verdana"/>
              </a:rPr>
              <a:t>ЕНТ</a:t>
            </a:r>
            <a:r>
              <a:rPr sz="2000" spc="-31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ПР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ВЛЕНН</a:t>
            </a:r>
            <a:r>
              <a:rPr sz="2000" spc="-22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endParaRPr sz="2000" dirty="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РПГУ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ЯВЛЯЮТСЯ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НАДЛЕЖАЩИМ</a:t>
            </a:r>
            <a:r>
              <a:rPr sz="2000" spc="-195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УВЕДОМЛЕНИЕМ</a:t>
            </a:r>
            <a:endParaRPr sz="2000" dirty="0">
              <a:solidFill>
                <a:schemeClr val="accent4">
                  <a:lumMod val="60000"/>
                  <a:lumOff val="40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50" name="object 26">
            <a:extLst>
              <a:ext uri="{FF2B5EF4-FFF2-40B4-BE49-F238E27FC236}">
                <a16:creationId xmlns:a16="http://schemas.microsoft.com/office/drawing/2014/main" xmlns="" id="{7FD7DA0D-F53E-B054-6A6B-651DFE40AD74}"/>
              </a:ext>
            </a:extLst>
          </p:cNvPr>
          <p:cNvGrpSpPr/>
          <p:nvPr/>
        </p:nvGrpSpPr>
        <p:grpSpPr>
          <a:xfrm>
            <a:off x="144875" y="869721"/>
            <a:ext cx="6359652" cy="4572000"/>
            <a:chOff x="98443" y="954895"/>
            <a:chExt cx="6359652" cy="4572000"/>
          </a:xfrm>
        </p:grpSpPr>
        <p:pic>
          <p:nvPicPr>
            <p:cNvPr id="51" name="object 27">
              <a:extLst>
                <a:ext uri="{FF2B5EF4-FFF2-40B4-BE49-F238E27FC236}">
                  <a16:creationId xmlns:a16="http://schemas.microsoft.com/office/drawing/2014/main" xmlns="" id="{06903EC6-8C3B-D2D8-D90A-39F528EE07C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443" y="954895"/>
              <a:ext cx="6359652" cy="4572000"/>
            </a:xfrm>
            <a:prstGeom prst="rect">
              <a:avLst/>
            </a:prstGeom>
          </p:spPr>
        </p:pic>
        <p:pic>
          <p:nvPicPr>
            <p:cNvPr id="52" name="object 28">
              <a:extLst>
                <a:ext uri="{FF2B5EF4-FFF2-40B4-BE49-F238E27FC236}">
                  <a16:creationId xmlns:a16="http://schemas.microsoft.com/office/drawing/2014/main" xmlns="" id="{BF0799C2-77CE-86B4-A632-34FE22F35AF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4152" y="3176016"/>
              <a:ext cx="1356360" cy="1406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894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92B6DC68-527B-412F-B34F-AF0B81ACC127}"/>
              </a:ext>
            </a:extLst>
          </p:cNvPr>
          <p:cNvSpPr/>
          <p:nvPr/>
        </p:nvSpPr>
        <p:spPr>
          <a:xfrm>
            <a:off x="11771790" y="6588040"/>
            <a:ext cx="320859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ru-RU" dirty="0"/>
          </a:p>
        </p:txBody>
      </p:sp>
      <p:sp>
        <p:nvSpPr>
          <p:cNvPr id="17" name="Заголовок 3">
            <a:extLst>
              <a:ext uri="{FF2B5EF4-FFF2-40B4-BE49-F238E27FC236}">
                <a16:creationId xmlns="" xmlns:a16="http://schemas.microsoft.com/office/drawing/2014/main" id="{505CF3CB-91CC-478B-A214-0B1CC7AD1730}"/>
              </a:ext>
            </a:extLst>
          </p:cNvPr>
          <p:cNvSpPr txBox="1">
            <a:spLocks/>
          </p:cNvSpPr>
          <p:nvPr/>
        </p:nvSpPr>
        <p:spPr>
          <a:xfrm>
            <a:off x="494122" y="2909481"/>
            <a:ext cx="8660251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53DEDAF-F65F-498E-ADBE-06F826B4EE93}"/>
              </a:ext>
            </a:extLst>
          </p:cNvPr>
          <p:cNvSpPr/>
          <p:nvPr/>
        </p:nvSpPr>
        <p:spPr>
          <a:xfrm>
            <a:off x="1946861" y="461470"/>
            <a:ext cx="9909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РЕГИОНАЛЬНЫЙ ПОРТАЛ ГОСУДАРСТВЕННЫХ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И МУНИЦИПАЛЬНЫХ УСЛУГ МОСКОВСКОЙ ОБЛАСТИ (РПГУ МО)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7614D4D-5F88-413C-9ACA-F37885C84AD8}"/>
              </a:ext>
            </a:extLst>
          </p:cNvPr>
          <p:cNvSpPr/>
          <p:nvPr/>
        </p:nvSpPr>
        <p:spPr>
          <a:xfrm>
            <a:off x="1206428" y="1274231"/>
            <a:ext cx="10886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YS Text"/>
              </a:rPr>
              <a:t>Предназначен для подачи заявлений и документов в электронной форме для взаимодействия с </a:t>
            </a:r>
            <a:r>
              <a:rPr lang="ru-RU" dirty="0" smtClean="0">
                <a:solidFill>
                  <a:schemeClr val="bg1"/>
                </a:solidFill>
                <a:latin typeface="YS Text"/>
              </a:rPr>
              <a:t>контрольными (надзорными) </a:t>
            </a:r>
            <a:r>
              <a:rPr lang="ru-RU" dirty="0">
                <a:solidFill>
                  <a:schemeClr val="bg1"/>
                </a:solidFill>
                <a:latin typeface="YS Text"/>
              </a:rPr>
              <a:t>органами Московской области как альтернатива документов на бумаге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BDF7D09-89A2-4508-A014-7969A3C14FA1}"/>
              </a:ext>
            </a:extLst>
          </p:cNvPr>
          <p:cNvSpPr/>
          <p:nvPr/>
        </p:nvSpPr>
        <p:spPr>
          <a:xfrm>
            <a:off x="7356766" y="3482593"/>
            <a:ext cx="44991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СРОКОВ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ОТСЛЕЖИВАНИЕ СТАТУСА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ВРЕМЕНИ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 НА УДОБНОЕ ВРЕМЯ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66D7EB-67F9-4E09-BF5E-C9245090DF2A}"/>
              </a:ext>
            </a:extLst>
          </p:cNvPr>
          <p:cNvSpPr txBox="1"/>
          <p:nvPr/>
        </p:nvSpPr>
        <p:spPr>
          <a:xfrm>
            <a:off x="3417904" y="2447816"/>
            <a:ext cx="42749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РПГУ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85219A2-1FEE-4529-980F-AA363D60C552}"/>
              </a:ext>
            </a:extLst>
          </p:cNvPr>
          <p:cNvSpPr/>
          <p:nvPr/>
        </p:nvSpPr>
        <p:spPr>
          <a:xfrm>
            <a:off x="345010" y="3300491"/>
            <a:ext cx="7347878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СПОСОБА КОММУНИКАЦИИ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ХРАНЕНИЕ ДОКУМЕНТОВ В ЭЛЕКТРОННОМ АРХИВЕ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УПРОЩЕННОЕ  ВЗАИМОДЕЙСТВИЕ С ГОСОРГАНАМИ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ПРОЗРАЧНОСТЬ ДОКУМЕНТООБОРОТА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ЮРИДИЧЕСКАЯ ЗНАЧИМОСТЬ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1961358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FF23F96-BA49-4659-A609-468D9E6518B4}"/>
              </a:ext>
            </a:extLst>
          </p:cNvPr>
          <p:cNvSpPr/>
          <p:nvPr/>
        </p:nvSpPr>
        <p:spPr>
          <a:xfrm>
            <a:off x="1334439" y="369838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 ПОДАЧИ ЗАЯВЛЕНИЙ И ДОКУМЕНТОВ В НАДЗОРНЫЙ ОРГАН НА РПГУ</a:t>
            </a:r>
          </a:p>
        </p:txBody>
      </p:sp>
      <p:sp>
        <p:nvSpPr>
          <p:cNvPr id="12" name="Прямоугольник: скругленные углы 6">
            <a:extLst>
              <a:ext uri="{FF2B5EF4-FFF2-40B4-BE49-F238E27FC236}">
                <a16:creationId xmlns="" xmlns:a16="http://schemas.microsoft.com/office/drawing/2014/main" id="{92B6DC68-527B-412F-B34F-AF0B81ACC127}"/>
              </a:ext>
            </a:extLst>
          </p:cNvPr>
          <p:cNvSpPr/>
          <p:nvPr/>
        </p:nvSpPr>
        <p:spPr>
          <a:xfrm>
            <a:off x="11656382" y="6588040"/>
            <a:ext cx="436268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1833692"/>
            <a:ext cx="6096000" cy="31906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81660">
              <a:lnSpc>
                <a:spcPct val="100000"/>
              </a:lnSpc>
            </a:pPr>
            <a:r>
              <a:rPr lang="ru-RU" sz="2400" b="1" spc="-175" dirty="0">
                <a:solidFill>
                  <a:srgbClr val="0D7C82"/>
                </a:solidFill>
                <a:latin typeface="Tahoma"/>
                <a:cs typeface="Tahoma"/>
              </a:rPr>
              <a:t>БИЗНЕСУ:</a:t>
            </a:r>
            <a:endParaRPr lang="ru-RU" sz="24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15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ru-RU" spc="-85" dirty="0">
                <a:solidFill>
                  <a:srgbClr val="FFFFFF"/>
                </a:solidFill>
                <a:latin typeface="Verdana"/>
                <a:cs typeface="Verdana"/>
              </a:rPr>
              <a:t>ЗАВЕСТИ</a:t>
            </a:r>
            <a:r>
              <a:rPr lang="ru-RU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170" dirty="0">
                <a:solidFill>
                  <a:srgbClr val="FFFFFF"/>
                </a:solidFill>
                <a:latin typeface="Verdana"/>
                <a:cs typeface="Verdana"/>
              </a:rPr>
              <a:t>ЛИЧНЫЕ</a:t>
            </a:r>
            <a:r>
              <a:rPr lang="ru-RU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165" dirty="0">
                <a:solidFill>
                  <a:srgbClr val="FFFFFF"/>
                </a:solidFill>
                <a:latin typeface="Verdana"/>
                <a:cs typeface="Verdana"/>
              </a:rPr>
              <a:t>КАБИНЕТЫ</a:t>
            </a:r>
            <a:r>
              <a:rPr lang="ru-RU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21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lang="ru-RU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95" dirty="0">
                <a:solidFill>
                  <a:srgbClr val="FFFFFF"/>
                </a:solidFill>
                <a:latin typeface="Verdana"/>
                <a:cs typeface="Verdana"/>
              </a:rPr>
              <a:t>РПГУ,</a:t>
            </a:r>
            <a:r>
              <a:rPr lang="ru-RU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21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lang="ru-RU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270" dirty="0">
                <a:solidFill>
                  <a:srgbClr val="FFFFFF"/>
                </a:solidFill>
                <a:latin typeface="Verdana"/>
                <a:cs typeface="Verdana"/>
              </a:rPr>
              <a:t>Т.Ч.</a:t>
            </a:r>
            <a:r>
              <a:rPr lang="ru-RU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65" dirty="0">
                <a:solidFill>
                  <a:srgbClr val="FFFFFF"/>
                </a:solidFill>
                <a:latin typeface="Verdana"/>
                <a:cs typeface="Verdana"/>
              </a:rPr>
              <a:t>ПОДРЯДЧИКАМ,</a:t>
            </a:r>
            <a:r>
              <a:rPr lang="ru-RU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40" dirty="0">
                <a:solidFill>
                  <a:srgbClr val="FFFFFF"/>
                </a:solidFill>
                <a:latin typeface="Verdana"/>
                <a:cs typeface="Verdana"/>
              </a:rPr>
              <a:t>СУБПОДРЯДЧИКАМ</a:t>
            </a:r>
            <a:endParaRPr lang="ru-RU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ru-RU" spc="-80" dirty="0">
                <a:solidFill>
                  <a:srgbClr val="FFFFFF"/>
                </a:solidFill>
                <a:latin typeface="Verdana"/>
                <a:cs typeface="Verdana"/>
              </a:rPr>
              <a:t>ПОДДЕРЖИВАТЬ</a:t>
            </a:r>
            <a:r>
              <a:rPr lang="ru-RU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70" dirty="0">
                <a:solidFill>
                  <a:srgbClr val="FFFFFF"/>
                </a:solidFill>
                <a:latin typeface="Verdana"/>
                <a:cs typeface="Verdana"/>
              </a:rPr>
              <a:t>АКТУАЛЬНОСТЬ</a:t>
            </a:r>
            <a:r>
              <a:rPr lang="ru-RU" spc="-95" dirty="0">
                <a:solidFill>
                  <a:srgbClr val="FFFFFF"/>
                </a:solidFill>
                <a:latin typeface="Verdana"/>
                <a:cs typeface="Verdana"/>
              </a:rPr>
              <a:t> ДАННЫХ</a:t>
            </a:r>
            <a:r>
              <a:rPr lang="ru-RU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40" dirty="0">
                <a:solidFill>
                  <a:srgbClr val="FFFFFF"/>
                </a:solidFill>
                <a:latin typeface="Verdana"/>
                <a:cs typeface="Verdana"/>
              </a:rPr>
              <a:t>СОТРУДНИКОВ</a:t>
            </a:r>
            <a:r>
              <a:rPr lang="ru-RU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21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lang="ru-RU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50" dirty="0">
                <a:solidFill>
                  <a:srgbClr val="FFFFFF"/>
                </a:solidFill>
                <a:latin typeface="Verdana"/>
                <a:cs typeface="Verdana"/>
              </a:rPr>
              <a:t>ЛИЧНОМ</a:t>
            </a:r>
            <a:r>
              <a:rPr lang="ru-RU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155" dirty="0">
                <a:solidFill>
                  <a:srgbClr val="FFFFFF"/>
                </a:solidFill>
                <a:latin typeface="Verdana"/>
                <a:cs typeface="Verdana"/>
              </a:rPr>
              <a:t>КАБИНЕТЕ</a:t>
            </a:r>
            <a:r>
              <a:rPr lang="ru-RU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Verdana"/>
                <a:cs typeface="Verdana"/>
              </a:rPr>
              <a:t>ЮРЛИЦА</a:t>
            </a:r>
            <a:endParaRPr lang="ru-RU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ru-RU" spc="-95" dirty="0">
                <a:solidFill>
                  <a:srgbClr val="FFFFFF"/>
                </a:solidFill>
                <a:latin typeface="Verdana"/>
                <a:cs typeface="Verdana"/>
              </a:rPr>
              <a:t>ОТСЛЕЖИВАТЬ</a:t>
            </a:r>
            <a:r>
              <a:rPr lang="ru-RU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80" dirty="0">
                <a:solidFill>
                  <a:srgbClr val="FFFFFF"/>
                </a:solidFill>
                <a:latin typeface="Verdana"/>
                <a:cs typeface="Verdana"/>
              </a:rPr>
              <a:t>ПОСТУПЛЕНИЕ</a:t>
            </a:r>
            <a:r>
              <a:rPr lang="ru-RU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65" dirty="0">
                <a:solidFill>
                  <a:srgbClr val="FFFFFF"/>
                </a:solidFill>
                <a:latin typeface="Verdana"/>
                <a:cs typeface="Verdana"/>
              </a:rPr>
              <a:t>ДОКУМЕНТОВ</a:t>
            </a:r>
            <a:r>
              <a:rPr lang="ru-RU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110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lang="ru-RU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15" dirty="0">
                <a:solidFill>
                  <a:srgbClr val="FFFFFF"/>
                </a:solidFill>
                <a:latin typeface="Verdana"/>
                <a:cs typeface="Verdana"/>
              </a:rPr>
              <a:t>НАДЗОРА</a:t>
            </a:r>
            <a:r>
              <a:rPr lang="ru-RU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21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lang="ru-RU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145" dirty="0">
                <a:solidFill>
                  <a:srgbClr val="FFFFFF"/>
                </a:solidFill>
                <a:latin typeface="Verdana"/>
                <a:cs typeface="Verdana"/>
              </a:rPr>
              <a:t>ЛИЧНЫЙ</a:t>
            </a:r>
            <a:r>
              <a:rPr lang="ru-RU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150" dirty="0">
                <a:solidFill>
                  <a:srgbClr val="FFFFFF"/>
                </a:solidFill>
                <a:latin typeface="Verdana"/>
                <a:cs typeface="Verdana"/>
              </a:rPr>
              <a:t>КАБИНЕТ</a:t>
            </a:r>
            <a:endParaRPr lang="ru-RU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ru-RU" spc="-45" dirty="0">
                <a:solidFill>
                  <a:srgbClr val="FFFFFF"/>
                </a:solidFill>
                <a:latin typeface="Verdana"/>
                <a:cs typeface="Verdana"/>
              </a:rPr>
              <a:t>ОБРАЩАТЬСЯ</a:t>
            </a:r>
            <a:r>
              <a:rPr lang="ru-RU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15" dirty="0">
                <a:solidFill>
                  <a:srgbClr val="FFFFFF"/>
                </a:solidFill>
                <a:latin typeface="Verdana"/>
                <a:cs typeface="Verdana"/>
              </a:rPr>
              <a:t>ЗА</a:t>
            </a:r>
            <a:r>
              <a:rPr lang="ru-RU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50" dirty="0">
                <a:solidFill>
                  <a:srgbClr val="FFFFFF"/>
                </a:solidFill>
                <a:latin typeface="Verdana"/>
                <a:cs typeface="Verdana"/>
              </a:rPr>
              <a:t>ПРОФИЛАКТИКОЙ</a:t>
            </a:r>
            <a:r>
              <a:rPr lang="ru-RU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2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lang="ru-RU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100" dirty="0">
                <a:solidFill>
                  <a:srgbClr val="FFFFFF"/>
                </a:solidFill>
                <a:latin typeface="Verdana"/>
                <a:cs typeface="Verdana"/>
              </a:rPr>
              <a:t>РПГУ,</a:t>
            </a:r>
            <a:r>
              <a:rPr lang="ru-RU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125" dirty="0">
                <a:solidFill>
                  <a:srgbClr val="FFFFFF"/>
                </a:solidFill>
                <a:latin typeface="Verdana"/>
                <a:cs typeface="Verdana"/>
              </a:rPr>
              <a:t>ВЫБИРАЯ</a:t>
            </a:r>
            <a:r>
              <a:rPr lang="ru-RU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50" dirty="0">
                <a:solidFill>
                  <a:srgbClr val="FFFFFF"/>
                </a:solidFill>
                <a:latin typeface="Verdana"/>
                <a:cs typeface="Verdana"/>
              </a:rPr>
              <a:t>РАЗУМНЫЕ</a:t>
            </a:r>
            <a:r>
              <a:rPr lang="ru-RU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20" dirty="0">
                <a:solidFill>
                  <a:srgbClr val="FFFFFF"/>
                </a:solidFill>
                <a:latin typeface="Verdana"/>
                <a:cs typeface="Verdana"/>
              </a:rPr>
              <a:t>СРОКИ</a:t>
            </a:r>
            <a:r>
              <a:rPr lang="ru-RU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114" dirty="0">
                <a:solidFill>
                  <a:srgbClr val="FFFFFF"/>
                </a:solidFill>
                <a:latin typeface="Verdana"/>
                <a:cs typeface="Verdana"/>
              </a:rPr>
              <a:t>ВИЗИТОВ</a:t>
            </a:r>
            <a:endParaRPr lang="ru-RU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10964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99572" y="808296"/>
            <a:ext cx="1592856" cy="212646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EEB817B-D4DA-4CD1-9A45-50B2317FCFDA}"/>
              </a:ext>
            </a:extLst>
          </p:cNvPr>
          <p:cNvSpPr/>
          <p:nvPr/>
        </p:nvSpPr>
        <p:spPr>
          <a:xfrm>
            <a:off x="0" y="3992747"/>
            <a:ext cx="12192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4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698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="" xmlns:a16="http://schemas.microsoft.com/office/drawing/2014/main" id="{C927681C-36FA-491B-BB0C-42E24E03EA33}"/>
              </a:ext>
            </a:extLst>
          </p:cNvPr>
          <p:cNvSpPr txBox="1"/>
          <p:nvPr/>
        </p:nvSpPr>
        <p:spPr>
          <a:xfrm>
            <a:off x="7114672" y="1499790"/>
            <a:ext cx="5077328" cy="1133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826"/>
              </a:lnSpc>
            </a:pPr>
            <a:endParaRPr lang="en-US" sz="28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="" xmlns:a16="http://schemas.microsoft.com/office/drawing/2014/main" id="{ACBE8583-72D0-4AF5-B069-5ECA82A449B0}"/>
              </a:ext>
            </a:extLst>
          </p:cNvPr>
          <p:cNvSpPr txBox="1"/>
          <p:nvPr/>
        </p:nvSpPr>
        <p:spPr>
          <a:xfrm>
            <a:off x="5705093" y="2757139"/>
            <a:ext cx="5075362" cy="83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2400" kern="1000" spc="-25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ВЫБОР  СПОСОБА  КОНТАКТА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kern="1000" spc="1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ОЧНО, ВКС, ПО ТЕЛЕФОНУ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="" xmlns:a16="http://schemas.microsoft.com/office/drawing/2014/main" id="{A6A7CFA1-6E2C-4225-BD92-8B0095C263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819" y="1839962"/>
            <a:ext cx="779088" cy="589274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="" xmlns:a16="http://schemas.microsoft.com/office/drawing/2014/main" id="{1D178EE8-FBCE-4601-9689-4A73E644F9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5208" y="2880534"/>
            <a:ext cx="746776" cy="58927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66E0289-5954-4EE1-9747-53201542B686}"/>
              </a:ext>
            </a:extLst>
          </p:cNvPr>
          <p:cNvSpPr/>
          <p:nvPr/>
        </p:nvSpPr>
        <p:spPr>
          <a:xfrm>
            <a:off x="5705093" y="1802718"/>
            <a:ext cx="3985386" cy="493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2400" kern="1000" spc="-25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ЦИФРОВОЙ КАЛЕНДАРЬ</a:t>
            </a:r>
          </a:p>
        </p:txBody>
      </p:sp>
      <p:sp>
        <p:nvSpPr>
          <p:cNvPr id="22" name="TextBox 38">
            <a:extLst>
              <a:ext uri="{FF2B5EF4-FFF2-40B4-BE49-F238E27FC236}">
                <a16:creationId xmlns="" xmlns:a16="http://schemas.microsoft.com/office/drawing/2014/main" id="{2C08733E-E523-4778-8171-170818F4C90B}"/>
              </a:ext>
            </a:extLst>
          </p:cNvPr>
          <p:cNvSpPr txBox="1"/>
          <p:nvPr/>
        </p:nvSpPr>
        <p:spPr>
          <a:xfrm>
            <a:off x="5608671" y="4042356"/>
            <a:ext cx="6407637" cy="230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2400" kern="1000" spc="-25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САМООБСЛЕДОВАНИЕ  В  М/П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kern="1000" spc="1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ПРОХОЖДЕНИЕ ЧЕК-ЛИСТА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kern="1000" spc="1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ОЦЕНКА ЧЕК-ЛИСТА ИНСПЕКТОРОМ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kern="1000" spc="1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ПРИНЯТИЕ ДЕКЛАРАЦИИ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kern="1000" spc="1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ОТНЕСЕНИЕ К НИЗКОМУ РИСКУ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kern="1000" spc="1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ОСВОБОЖДЕНИЕ ОТ ПЛАНОВЫХ ПРОВЕРОК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="" xmlns:a16="http://schemas.microsoft.com/office/drawing/2014/main" id="{2B8A179E-8539-4025-8804-36A57A0C94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6792" y="3891391"/>
            <a:ext cx="583608" cy="872631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0C07C33B-97E0-412C-876B-A84C702DE1EB}"/>
              </a:ext>
            </a:extLst>
          </p:cNvPr>
          <p:cNvGrpSpPr/>
          <p:nvPr/>
        </p:nvGrpSpPr>
        <p:grpSpPr>
          <a:xfrm>
            <a:off x="181556" y="1821006"/>
            <a:ext cx="14495544" cy="6430458"/>
            <a:chOff x="-59074" y="2065842"/>
            <a:chExt cx="14495544" cy="6430458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9D176C05-18BC-4E92-9C9E-F55E9B349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3151" y="3203096"/>
              <a:ext cx="1080865" cy="165434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AD023B34-F506-4D09-BB3A-4AA6651E8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34016" y="3183671"/>
              <a:ext cx="1056634" cy="167886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0D52A0BE-87D6-4EB9-A5F4-27E50C05E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90650" y="3189950"/>
              <a:ext cx="980936" cy="1671190"/>
            </a:xfrm>
            <a:prstGeom prst="rect">
              <a:avLst/>
            </a:prstGeom>
          </p:spPr>
        </p:pic>
        <p:sp>
          <p:nvSpPr>
            <p:cNvPr id="24" name="TextBox 16">
              <a:extLst>
                <a:ext uri="{FF2B5EF4-FFF2-40B4-BE49-F238E27FC236}">
                  <a16:creationId xmlns="" xmlns:a16="http://schemas.microsoft.com/office/drawing/2014/main" id="{2F0EE9DE-DC7E-4C39-9ECC-9D17080B4655}"/>
                </a:ext>
              </a:extLst>
            </p:cNvPr>
            <p:cNvSpPr txBox="1"/>
            <p:nvPr/>
          </p:nvSpPr>
          <p:spPr>
            <a:xfrm>
              <a:off x="13876830" y="8034635"/>
              <a:ext cx="559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="" xmlns:a16="http://schemas.microsoft.com/office/drawing/2014/main" id="{D1067B6E-89F2-41C9-A1FE-888EB9D07B4B}"/>
                </a:ext>
              </a:extLst>
            </p:cNvPr>
            <p:cNvGrpSpPr/>
            <p:nvPr/>
          </p:nvGrpSpPr>
          <p:grpSpPr>
            <a:xfrm>
              <a:off x="-59074" y="2065842"/>
              <a:ext cx="4420744" cy="3390724"/>
              <a:chOff x="1242648" y="7643155"/>
              <a:chExt cx="10051540" cy="6784748"/>
            </a:xfrm>
          </p:grpSpPr>
          <p:pic>
            <p:nvPicPr>
              <p:cNvPr id="26" name="Рисунок 25">
                <a:extLst>
                  <a:ext uri="{FF2B5EF4-FFF2-40B4-BE49-F238E27FC236}">
                    <a16:creationId xmlns="" xmlns:a16="http://schemas.microsoft.com/office/drawing/2014/main" id="{4592E4B9-5AA7-4F34-941A-735518B22D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b="37508"/>
              <a:stretch/>
            </p:blipFill>
            <p:spPr>
              <a:xfrm>
                <a:off x="2637865" y="8165691"/>
                <a:ext cx="7052276" cy="1714210"/>
              </a:xfrm>
              <a:prstGeom prst="rect">
                <a:avLst/>
              </a:prstGeom>
            </p:spPr>
          </p:pic>
          <p:pic>
            <p:nvPicPr>
              <p:cNvPr id="27" name="Picture 6">
                <a:extLst>
                  <a:ext uri="{FF2B5EF4-FFF2-40B4-BE49-F238E27FC236}">
                    <a16:creationId xmlns="" xmlns:a16="http://schemas.microsoft.com/office/drawing/2014/main" id="{CC65AA1F-869A-45D0-B4D5-AC8EF39397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242648" y="7643155"/>
                <a:ext cx="10051540" cy="6784748"/>
              </a:xfrm>
              <a:prstGeom prst="rect">
                <a:avLst/>
              </a:prstGeom>
            </p:spPr>
          </p:pic>
        </p:grpSp>
      </p:grp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53DEDAF-F65F-498E-ADBE-06F826B4EE93}"/>
              </a:ext>
            </a:extLst>
          </p:cNvPr>
          <p:cNvSpPr/>
          <p:nvPr/>
        </p:nvSpPr>
        <p:spPr>
          <a:xfrm>
            <a:off x="1663397" y="461470"/>
            <a:ext cx="9909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ПРОФИЛАКТИКА НАРУШЕНИЙ НА РПГУ</a:t>
            </a:r>
          </a:p>
        </p:txBody>
      </p:sp>
      <p:sp>
        <p:nvSpPr>
          <p:cNvPr id="29" name="Прямоугольник: скругленные углы 6">
            <a:extLst>
              <a:ext uri="{FF2B5EF4-FFF2-40B4-BE49-F238E27FC236}">
                <a16:creationId xmlns="" xmlns:a16="http://schemas.microsoft.com/office/drawing/2014/main" id="{92B6DC68-527B-412F-B34F-AF0B81ACC127}"/>
              </a:ext>
            </a:extLst>
          </p:cNvPr>
          <p:cNvSpPr/>
          <p:nvPr/>
        </p:nvSpPr>
        <p:spPr>
          <a:xfrm>
            <a:off x="11771790" y="6588040"/>
            <a:ext cx="320859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1234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0F1E3B0-4F21-4BBC-802D-367CB251A9C6}"/>
              </a:ext>
            </a:extLst>
          </p:cNvPr>
          <p:cNvSpPr txBox="1">
            <a:spLocks/>
          </p:cNvSpPr>
          <p:nvPr/>
        </p:nvSpPr>
        <p:spPr>
          <a:xfrm>
            <a:off x="1310369" y="103801"/>
            <a:ext cx="6180138" cy="76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</a:rPr>
              <a:t>ПРОФИЛАКТИЧЕСКИЙ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ВИЗИТ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3D8E071C-EE63-4D77-8007-20E7B586CA49}"/>
              </a:ext>
            </a:extLst>
          </p:cNvPr>
          <p:cNvSpPr txBox="1">
            <a:spLocks/>
          </p:cNvSpPr>
          <p:nvPr/>
        </p:nvSpPr>
        <p:spPr>
          <a:xfrm>
            <a:off x="2141716" y="845576"/>
            <a:ext cx="9236701" cy="583903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  <a:effectLst>
            <a:softEdge rad="762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/>
              <a:t>Проводится в соответствии со ст. 52 Федерального закона № 248-ФЗ</a:t>
            </a: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E9D56E7-A0C9-42A7-B726-19F4A77FCF47}"/>
              </a:ext>
            </a:extLst>
          </p:cNvPr>
          <p:cNvSpPr/>
          <p:nvPr/>
        </p:nvSpPr>
        <p:spPr>
          <a:xfrm>
            <a:off x="1451813" y="2392884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по фактическому адресу местонахождения контролируемого лица</a:t>
            </a:r>
            <a:endParaRPr lang="ru-RU" sz="16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FB0AA37-F867-4FD9-897D-13E6C77DDF09}"/>
              </a:ext>
            </a:extLst>
          </p:cNvPr>
          <p:cNvSpPr/>
          <p:nvPr/>
        </p:nvSpPr>
        <p:spPr>
          <a:xfrm>
            <a:off x="6334317" y="1999657"/>
            <a:ext cx="54972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Информирования: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ea typeface="Times New Roman" panose="02020603050405020304" pitchFamily="18" charset="0"/>
              </a:rPr>
              <a:t>об обязательных требованиях, предъявляемых к деятельности контролируемого лица либо к принадлежащим ему объектам контроля, их соответствии критериям риска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ea typeface="Times New Roman" panose="02020603050405020304" pitchFamily="18" charset="0"/>
              </a:rPr>
              <a:t>об основаниях и о рекомендуемых способах снижения категорий риска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ea typeface="Times New Roman" panose="02020603050405020304" pitchFamily="18" charset="0"/>
              </a:rPr>
              <a:t>о видах, содержании и интенсивности контрольных (надзорных) мероприятий, проводимых в отношении объекта контроля, исходя из его отнесения к соответствующей категории риска</a:t>
            </a:r>
          </a:p>
        </p:txBody>
      </p:sp>
      <p:pic>
        <p:nvPicPr>
          <p:cNvPr id="8" name="Picture 6" descr="встреча, цифровой, конференция, бизнес, звоните, камеры, видео значок">
            <a:extLst>
              <a:ext uri="{FF2B5EF4-FFF2-40B4-BE49-F238E27FC236}">
                <a16:creationId xmlns="" xmlns:a16="http://schemas.microsoft.com/office/drawing/2014/main" id="{4AABF998-6376-4E6A-94E3-F2A99520E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89" y="3433597"/>
            <a:ext cx="559082" cy="58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30A290C-C3A7-4EF2-A50C-416832D2C940}"/>
              </a:ext>
            </a:extLst>
          </p:cNvPr>
          <p:cNvSpPr/>
          <p:nvPr/>
        </p:nvSpPr>
        <p:spPr>
          <a:xfrm>
            <a:off x="1451814" y="3506928"/>
            <a:ext cx="28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по видео-конференц-связи</a:t>
            </a:r>
            <a:endParaRPr lang="ru-RU" sz="16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69897D6-93EF-4A8D-B68B-4AAD55978E7A}"/>
              </a:ext>
            </a:extLst>
          </p:cNvPr>
          <p:cNvSpPr/>
          <p:nvPr/>
        </p:nvSpPr>
        <p:spPr>
          <a:xfrm>
            <a:off x="226297" y="4958432"/>
            <a:ext cx="1151035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При проведении профилактического визита гражданам и организациям не могут выдаваться предписания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об устранении нарушений обязательных требований. Разъяснения, полученные контролируемым лицом в ходе профилактического визита, носят рекомендательный характер</a:t>
            </a:r>
          </a:p>
        </p:txBody>
      </p:sp>
      <p:pic>
        <p:nvPicPr>
          <p:cNvPr id="13" name="Picture 2" descr="https://oboi-ykt.ru/upload/iblock/0ec/0ec3452c0127017d04fadc8068c79cc3.png">
            <a:extLst>
              <a:ext uri="{FF2B5EF4-FFF2-40B4-BE49-F238E27FC236}">
                <a16:creationId xmlns="" xmlns:a16="http://schemas.microsoft.com/office/drawing/2014/main" id="{121F79C7-FA69-4E74-AA7A-C3BDA1BB8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289" y="2384097"/>
            <a:ext cx="559080" cy="58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3ED6003-58DC-42D1-8EBF-224F389D8E7E}"/>
              </a:ext>
            </a:extLst>
          </p:cNvPr>
          <p:cNvSpPr txBox="1"/>
          <p:nvPr/>
        </p:nvSpPr>
        <p:spPr>
          <a:xfrm>
            <a:off x="1867395" y="1605477"/>
            <a:ext cx="2262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92D050"/>
                </a:solidFill>
              </a:rPr>
              <a:t>В КАКОЙ ФОРМЕ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C4D74C4-3520-40F8-B3F4-9470F3204320}"/>
              </a:ext>
            </a:extLst>
          </p:cNvPr>
          <p:cNvSpPr txBox="1"/>
          <p:nvPr/>
        </p:nvSpPr>
        <p:spPr>
          <a:xfrm>
            <a:off x="7214532" y="1608657"/>
            <a:ext cx="2993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92D050"/>
                </a:solidFill>
              </a:rPr>
              <a:t>ДЛЯ ЧЕГО ПРОВОДИТСЯ</a:t>
            </a:r>
          </a:p>
        </p:txBody>
      </p:sp>
      <p:sp>
        <p:nvSpPr>
          <p:cNvPr id="18" name="Прямоугольник: скругленные углы 6">
            <a:extLst>
              <a:ext uri="{FF2B5EF4-FFF2-40B4-BE49-F238E27FC236}">
                <a16:creationId xmlns="" xmlns:a16="http://schemas.microsoft.com/office/drawing/2014/main" id="{92B6DC68-527B-412F-B34F-AF0B81ACC127}"/>
              </a:ext>
            </a:extLst>
          </p:cNvPr>
          <p:cNvSpPr/>
          <p:nvPr/>
        </p:nvSpPr>
        <p:spPr>
          <a:xfrm>
            <a:off x="11771790" y="6588040"/>
            <a:ext cx="320859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2153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2A324724-E3B7-43CE-964D-8100859FF977}"/>
              </a:ext>
            </a:extLst>
          </p:cNvPr>
          <p:cNvSpPr txBox="1">
            <a:spLocks/>
          </p:cNvSpPr>
          <p:nvPr/>
        </p:nvSpPr>
        <p:spPr>
          <a:xfrm>
            <a:off x="1214642" y="39299"/>
            <a:ext cx="6180138" cy="76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</a:rPr>
              <a:t>КОНСУЛЬТИРОВАНИЕ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2D65B434-5D03-4D62-949B-0ADA7728B635}"/>
              </a:ext>
            </a:extLst>
          </p:cNvPr>
          <p:cNvSpPr txBox="1">
            <a:spLocks/>
          </p:cNvSpPr>
          <p:nvPr/>
        </p:nvSpPr>
        <p:spPr>
          <a:xfrm>
            <a:off x="2154344" y="813357"/>
            <a:ext cx="9367972" cy="583903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  <a:effectLst>
            <a:softEdge rad="762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/>
              <a:t>Проводится в соответствии со ст. 50 Федерального закона № 248-ФЗ</a:t>
            </a: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64998A-12B0-4D18-A6B9-34CAD22D6252}"/>
              </a:ext>
            </a:extLst>
          </p:cNvPr>
          <p:cNvSpPr/>
          <p:nvPr/>
        </p:nvSpPr>
        <p:spPr>
          <a:xfrm>
            <a:off x="1451813" y="2300605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письменный запрос на РПГУ</a:t>
            </a:r>
            <a:endParaRPr lang="ru-RU" sz="16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FFED945-447C-4713-9108-632413D57ACA}"/>
              </a:ext>
            </a:extLst>
          </p:cNvPr>
          <p:cNvSpPr/>
          <p:nvPr/>
        </p:nvSpPr>
        <p:spPr>
          <a:xfrm>
            <a:off x="6358655" y="2229770"/>
            <a:ext cx="549722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Информирования: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о применении обязательных требований, содержания и последствия их изменения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необходимости  проведения организационных и (или) технических мероприятий по вопросам соблюдения новых обязательных требований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особенностях осуществления государственного надзора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административной ответственности за нарушение обязательных требований</a:t>
            </a:r>
          </a:p>
        </p:txBody>
      </p:sp>
      <p:pic>
        <p:nvPicPr>
          <p:cNvPr id="8" name="Picture 2" descr="письмо, конверт, наброски, формы, с округлыми, углы значок">
            <a:extLst>
              <a:ext uri="{FF2B5EF4-FFF2-40B4-BE49-F238E27FC236}">
                <a16:creationId xmlns="" xmlns:a16="http://schemas.microsoft.com/office/drawing/2014/main" id="{411570D5-1800-4773-A2C6-1C529F703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2" y="2202582"/>
            <a:ext cx="560338" cy="5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встреча, цифровой, конференция, бизнес, звоните, камеры, видео значок">
            <a:extLst>
              <a:ext uri="{FF2B5EF4-FFF2-40B4-BE49-F238E27FC236}">
                <a16:creationId xmlns="" xmlns:a16="http://schemas.microsoft.com/office/drawing/2014/main" id="{580C8249-3992-4C78-A748-B77B5F135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86" y="3654211"/>
            <a:ext cx="559082" cy="58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аккаунт, аватарку, лица, человек, профиля, пользователя значок">
            <a:extLst>
              <a:ext uri="{FF2B5EF4-FFF2-40B4-BE49-F238E27FC236}">
                <a16:creationId xmlns="" xmlns:a16="http://schemas.microsoft.com/office/drawing/2014/main" id="{3CED3947-6750-4D05-9BF6-5FFAEF22E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1" y="4423692"/>
            <a:ext cx="607649" cy="59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телефон значок">
            <a:extLst>
              <a:ext uri="{FF2B5EF4-FFF2-40B4-BE49-F238E27FC236}">
                <a16:creationId xmlns="" xmlns:a16="http://schemas.microsoft.com/office/drawing/2014/main" id="{5F7C651F-3018-4257-BCCE-614764A8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20" y="2980487"/>
            <a:ext cx="559080" cy="4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A345460-F248-4A08-9DC3-C5FAA72D1C83}"/>
              </a:ext>
            </a:extLst>
          </p:cNvPr>
          <p:cNvSpPr/>
          <p:nvPr/>
        </p:nvSpPr>
        <p:spPr>
          <a:xfrm>
            <a:off x="1451812" y="4352305"/>
            <a:ext cx="41952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при личном приеме в ходе проведения профилактического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или контрольного (надзорного) мероприятия</a:t>
            </a:r>
            <a:endParaRPr lang="ru-RU" sz="16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ABD8241-AE5C-4895-84BF-194EB317CEE4}"/>
              </a:ext>
            </a:extLst>
          </p:cNvPr>
          <p:cNvSpPr/>
          <p:nvPr/>
        </p:nvSpPr>
        <p:spPr>
          <a:xfrm>
            <a:off x="1451812" y="3761098"/>
            <a:ext cx="28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по видео-конференц-связи</a:t>
            </a:r>
            <a:endParaRPr lang="ru-RU" sz="16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A1A1152-D920-4233-B81B-26FE9121D853}"/>
              </a:ext>
            </a:extLst>
          </p:cNvPr>
          <p:cNvSpPr/>
          <p:nvPr/>
        </p:nvSpPr>
        <p:spPr>
          <a:xfrm>
            <a:off x="1451813" y="3043853"/>
            <a:ext cx="1405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по телефону</a:t>
            </a:r>
            <a:endParaRPr lang="ru-RU" sz="16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F51AE2D-B783-4626-B1AA-501A3D23BBF9}"/>
              </a:ext>
            </a:extLst>
          </p:cNvPr>
          <p:cNvSpPr txBox="1"/>
          <p:nvPr/>
        </p:nvSpPr>
        <p:spPr>
          <a:xfrm>
            <a:off x="6433833" y="4690605"/>
            <a:ext cx="4555066" cy="646331"/>
          </a:xfrm>
          <a:prstGeom prst="rect">
            <a:avLst/>
          </a:prstGeom>
          <a:noFill/>
          <a:ln>
            <a:solidFill>
              <a:srgbClr val="FF0000">
                <a:alpha val="5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Итоги консультирования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письменной форме НЕ предоставляются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8D69A0D-9252-4B34-91F7-7A72763373BC}"/>
              </a:ext>
            </a:extLst>
          </p:cNvPr>
          <p:cNvSpPr/>
          <p:nvPr/>
        </p:nvSpPr>
        <p:spPr>
          <a:xfrm>
            <a:off x="284086" y="5596472"/>
            <a:ext cx="12385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Вы также вправе </a:t>
            </a:r>
            <a:r>
              <a:rPr lang="ru-RU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направить запрос </a:t>
            </a:r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о предоставлении письменного ответа</a:t>
            </a:r>
          </a:p>
          <a:p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согласно Федеральному закону </a:t>
            </a:r>
            <a:r>
              <a:rPr lang="ru-RU" dirty="0">
                <a:solidFill>
                  <a:schemeClr val="bg1"/>
                </a:solidFill>
              </a:rPr>
              <a:t>№59-ФЗ «О порядке рассмотрения обращений граждан Российской Федерации»</a:t>
            </a:r>
          </a:p>
          <a:p>
            <a:r>
              <a:rPr lang="ru-RU" dirty="0">
                <a:solidFill>
                  <a:schemeClr val="bg1"/>
                </a:solidFill>
              </a:rPr>
              <a:t> и получить ответ на него  в течение 30 дней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3ED6003-58DC-42D1-8EBF-224F389D8E7E}"/>
              </a:ext>
            </a:extLst>
          </p:cNvPr>
          <p:cNvSpPr txBox="1"/>
          <p:nvPr/>
        </p:nvSpPr>
        <p:spPr>
          <a:xfrm>
            <a:off x="1867395" y="1706145"/>
            <a:ext cx="2262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92D050"/>
                </a:solidFill>
              </a:rPr>
              <a:t>В КАКОЙ ФОРМЕ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C4D74C4-3520-40F8-B3F4-9470F3204320}"/>
              </a:ext>
            </a:extLst>
          </p:cNvPr>
          <p:cNvSpPr txBox="1"/>
          <p:nvPr/>
        </p:nvSpPr>
        <p:spPr>
          <a:xfrm>
            <a:off x="7063530" y="1709325"/>
            <a:ext cx="3774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92D050"/>
                </a:solidFill>
              </a:rPr>
              <a:t>ДЛЯ ЧЕГО ПРОВОДИТСЯ</a:t>
            </a:r>
          </a:p>
        </p:txBody>
      </p:sp>
      <p:sp>
        <p:nvSpPr>
          <p:cNvPr id="23" name="Прямоугольник: скругленные углы 6">
            <a:extLst>
              <a:ext uri="{FF2B5EF4-FFF2-40B4-BE49-F238E27FC236}">
                <a16:creationId xmlns="" xmlns:a16="http://schemas.microsoft.com/office/drawing/2014/main" id="{92B6DC68-527B-412F-B34F-AF0B81ACC127}"/>
              </a:ext>
            </a:extLst>
          </p:cNvPr>
          <p:cNvSpPr/>
          <p:nvPr/>
        </p:nvSpPr>
        <p:spPr>
          <a:xfrm>
            <a:off x="11771790" y="6588040"/>
            <a:ext cx="320859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2013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220EE08C-F1D2-4D20-8334-ACFA8F2444B6}"/>
              </a:ext>
            </a:extLst>
          </p:cNvPr>
          <p:cNvSpPr txBox="1">
            <a:spLocks/>
          </p:cNvSpPr>
          <p:nvPr/>
        </p:nvSpPr>
        <p:spPr>
          <a:xfrm>
            <a:off x="1440382" y="99774"/>
            <a:ext cx="6180138" cy="76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</a:rPr>
              <a:t>САМООБСЛЕДОВАНИЕ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7AD51E83-AFD4-4312-8768-A029617B4501}"/>
              </a:ext>
            </a:extLst>
          </p:cNvPr>
          <p:cNvSpPr txBox="1">
            <a:spLocks/>
          </p:cNvSpPr>
          <p:nvPr/>
        </p:nvSpPr>
        <p:spPr>
          <a:xfrm>
            <a:off x="1641482" y="910205"/>
            <a:ext cx="9338301" cy="583903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  <a:effectLst>
            <a:softEdge rad="762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/>
              <a:t>Проводится в соответствии со ст. 51 Федерального закона № 248-ФЗ</a:t>
            </a: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22D68CF-4BCF-48CE-BCFC-E8435235D4D4}"/>
              </a:ext>
            </a:extLst>
          </p:cNvPr>
          <p:cNvSpPr/>
          <p:nvPr/>
        </p:nvSpPr>
        <p:spPr>
          <a:xfrm>
            <a:off x="1451813" y="3581025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Запрос на РПГУ по </a:t>
            </a:r>
            <a:r>
              <a:rPr lang="ru-RU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самообследованию</a:t>
            </a:r>
            <a:endParaRPr lang="ru-RU" sz="16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35A6148-F568-409A-B453-1851E968A12F}"/>
              </a:ext>
            </a:extLst>
          </p:cNvPr>
          <p:cNvSpPr/>
          <p:nvPr/>
        </p:nvSpPr>
        <p:spPr>
          <a:xfrm>
            <a:off x="6258328" y="3631575"/>
            <a:ext cx="581510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ea typeface="Times New Roman" panose="02020603050405020304" pitchFamily="18" charset="0"/>
              </a:rPr>
              <a:t>Отнесение объектов контроля  к критериям риска.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ea typeface="Times New Roman" panose="02020603050405020304" pitchFamily="18" charset="0"/>
              </a:rPr>
              <a:t>При присвоении высокой оценки по результатам самообследования –  вы можете принять декларацию </a:t>
            </a:r>
          </a:p>
          <a:p>
            <a:r>
              <a:rPr lang="ru-RU" sz="1600" dirty="0">
                <a:solidFill>
                  <a:schemeClr val="bg1"/>
                </a:solidFill>
                <a:ea typeface="Times New Roman" panose="02020603050405020304" pitchFamily="18" charset="0"/>
              </a:rPr>
              <a:t>      и к вам не придут с плановой проверкой в следующем году</a:t>
            </a:r>
          </a:p>
          <a:p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pic>
        <p:nvPicPr>
          <p:cNvPr id="8" name="Picture 2" descr="письмо, конверт, наброски, формы, с округлыми, углы значок">
            <a:extLst>
              <a:ext uri="{FF2B5EF4-FFF2-40B4-BE49-F238E27FC236}">
                <a16:creationId xmlns="" xmlns:a16="http://schemas.microsoft.com/office/drawing/2014/main" id="{BBA9C739-7E84-42E8-A674-5CAC5EC1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4" y="3501699"/>
            <a:ext cx="560338" cy="5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телефон значок">
            <a:extLst>
              <a:ext uri="{FF2B5EF4-FFF2-40B4-BE49-F238E27FC236}">
                <a16:creationId xmlns="" xmlns:a16="http://schemas.microsoft.com/office/drawing/2014/main" id="{8C3D40D9-A055-4956-914B-11BA8D6C7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4" y="4378213"/>
            <a:ext cx="559080" cy="4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88F8823-D260-4299-A780-1FE42D283331}"/>
              </a:ext>
            </a:extLst>
          </p:cNvPr>
          <p:cNvSpPr/>
          <p:nvPr/>
        </p:nvSpPr>
        <p:spPr>
          <a:xfrm>
            <a:off x="1412036" y="4093284"/>
            <a:ext cx="4203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Самопроверка в мобильном приложении – ответы на вопросы  по чек-листу (списку вопросов) на предмет </a:t>
            </a:r>
            <a:endParaRPr lang="ru-RU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соблюдения обязательных требований</a:t>
            </a:r>
            <a:endParaRPr lang="ru-RU" sz="16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3ED6003-58DC-42D1-8EBF-224F389D8E7E}"/>
              </a:ext>
            </a:extLst>
          </p:cNvPr>
          <p:cNvSpPr txBox="1"/>
          <p:nvPr/>
        </p:nvSpPr>
        <p:spPr>
          <a:xfrm>
            <a:off x="1867395" y="2869119"/>
            <a:ext cx="2262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92D050"/>
                </a:solidFill>
              </a:rPr>
              <a:t>В КАКОЙ ФОРМЕ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C4D74C4-3520-40F8-B3F4-9470F3204320}"/>
              </a:ext>
            </a:extLst>
          </p:cNvPr>
          <p:cNvSpPr txBox="1"/>
          <p:nvPr/>
        </p:nvSpPr>
        <p:spPr>
          <a:xfrm>
            <a:off x="7214532" y="2872299"/>
            <a:ext cx="2993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92D050"/>
                </a:solidFill>
              </a:rPr>
              <a:t>ДЛЯ ЧЕГО ПРОВОДИТСЯ</a:t>
            </a:r>
          </a:p>
        </p:txBody>
      </p:sp>
      <p:sp>
        <p:nvSpPr>
          <p:cNvPr id="19" name="Прямоугольник: скругленные углы 6">
            <a:extLst>
              <a:ext uri="{FF2B5EF4-FFF2-40B4-BE49-F238E27FC236}">
                <a16:creationId xmlns="" xmlns:a16="http://schemas.microsoft.com/office/drawing/2014/main" id="{92B6DC68-527B-412F-B34F-AF0B81ACC127}"/>
              </a:ext>
            </a:extLst>
          </p:cNvPr>
          <p:cNvSpPr/>
          <p:nvPr/>
        </p:nvSpPr>
        <p:spPr>
          <a:xfrm>
            <a:off x="11771790" y="6588040"/>
            <a:ext cx="320859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49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C8FCDA39-C3F8-40CD-AB53-490F3F35711E}"/>
              </a:ext>
            </a:extLst>
          </p:cNvPr>
          <p:cNvSpPr txBox="1">
            <a:spLocks/>
          </p:cNvSpPr>
          <p:nvPr/>
        </p:nvSpPr>
        <p:spPr>
          <a:xfrm>
            <a:off x="1633870" y="86722"/>
            <a:ext cx="6180138" cy="76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</a:rPr>
              <a:t>ДОКУМЕНТООБОРОТ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3ED6003-58DC-42D1-8EBF-224F389D8E7E}"/>
              </a:ext>
            </a:extLst>
          </p:cNvPr>
          <p:cNvSpPr txBox="1"/>
          <p:nvPr/>
        </p:nvSpPr>
        <p:spPr>
          <a:xfrm>
            <a:off x="1867395" y="1647422"/>
            <a:ext cx="2262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92D050"/>
                </a:solidFill>
              </a:rPr>
              <a:t>В КАКОЙ ФОРМЕ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F0E132CD-C169-408B-94C5-452BDC8AC3E5}"/>
              </a:ext>
            </a:extLst>
          </p:cNvPr>
          <p:cNvGrpSpPr/>
          <p:nvPr/>
        </p:nvGrpSpPr>
        <p:grpSpPr>
          <a:xfrm>
            <a:off x="583728" y="3113187"/>
            <a:ext cx="5544174" cy="827772"/>
            <a:chOff x="751462" y="2202582"/>
            <a:chExt cx="5040158" cy="565379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68DBC9C6-3F36-4FD6-9E8C-8D5CF26ABDBC}"/>
                </a:ext>
              </a:extLst>
            </p:cNvPr>
            <p:cNvSpPr/>
            <p:nvPr/>
          </p:nvSpPr>
          <p:spPr>
            <a:xfrm>
              <a:off x="1524420" y="2309799"/>
              <a:ext cx="4267200" cy="31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письменный запрос на РПГУ</a:t>
              </a:r>
            </a:p>
          </p:txBody>
        </p:sp>
        <p:pic>
          <p:nvPicPr>
            <p:cNvPr id="22" name="Picture 2" descr="письмо, конверт, наброски, формы, с округлыми, углы значок">
              <a:extLst>
                <a:ext uri="{FF2B5EF4-FFF2-40B4-BE49-F238E27FC236}">
                  <a16:creationId xmlns="" xmlns:a16="http://schemas.microsoft.com/office/drawing/2014/main" id="{2A6C3000-88AF-4520-8A36-8652900EB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62" y="2202582"/>
              <a:ext cx="560338" cy="565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Стрелка: вправо 22">
              <a:extLst>
                <a:ext uri="{FF2B5EF4-FFF2-40B4-BE49-F238E27FC236}">
                  <a16:creationId xmlns="" xmlns:a16="http://schemas.microsoft.com/office/drawing/2014/main" id="{249F86BC-9020-44E9-A0DB-1E0D5DE50B46}"/>
                </a:ext>
              </a:extLst>
            </p:cNvPr>
            <p:cNvSpPr/>
            <p:nvPr/>
          </p:nvSpPr>
          <p:spPr>
            <a:xfrm>
              <a:off x="1239194" y="2345842"/>
              <a:ext cx="285226" cy="278858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1846996D-4D36-45AF-9B87-4E5E498D47F8}"/>
              </a:ext>
            </a:extLst>
          </p:cNvPr>
          <p:cNvGrpSpPr/>
          <p:nvPr/>
        </p:nvGrpSpPr>
        <p:grpSpPr>
          <a:xfrm>
            <a:off x="583129" y="4367104"/>
            <a:ext cx="5557350" cy="827772"/>
            <a:chOff x="751462" y="3456499"/>
            <a:chExt cx="5052136" cy="565379"/>
          </a:xfrm>
        </p:grpSpPr>
        <p:pic>
          <p:nvPicPr>
            <p:cNvPr id="25" name="Picture 2" descr="письмо, конверт, наброски, формы, с округлыми, углы значок">
              <a:extLst>
                <a:ext uri="{FF2B5EF4-FFF2-40B4-BE49-F238E27FC236}">
                  <a16:creationId xmlns="" xmlns:a16="http://schemas.microsoft.com/office/drawing/2014/main" id="{F2D3F2FF-76FD-4D91-8D6F-45A151761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62" y="3456499"/>
              <a:ext cx="560338" cy="565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72C27990-1773-4CBB-932B-61F897EAB8F8}"/>
                </a:ext>
              </a:extLst>
            </p:cNvPr>
            <p:cNvSpPr/>
            <p:nvPr/>
          </p:nvSpPr>
          <p:spPr>
            <a:xfrm>
              <a:off x="1536398" y="3562154"/>
              <a:ext cx="4267200" cy="31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письменный </a:t>
              </a:r>
              <a:r>
                <a:rPr lang="ru-RU" sz="24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ответ</a:t>
              </a:r>
              <a:r>
                <a:rPr lang="ru-RU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на РПГУ</a:t>
              </a:r>
            </a:p>
          </p:txBody>
        </p:sp>
        <p:sp>
          <p:nvSpPr>
            <p:cNvPr id="27" name="Стрелка: вправо 26">
              <a:extLst>
                <a:ext uri="{FF2B5EF4-FFF2-40B4-BE49-F238E27FC236}">
                  <a16:creationId xmlns="" xmlns:a16="http://schemas.microsoft.com/office/drawing/2014/main" id="{789A5D21-859E-47CC-8BB1-4E7A17DF10E1}"/>
                </a:ext>
              </a:extLst>
            </p:cNvPr>
            <p:cNvSpPr/>
            <p:nvPr/>
          </p:nvSpPr>
          <p:spPr>
            <a:xfrm rot="10800000">
              <a:off x="1239194" y="3599759"/>
              <a:ext cx="285226" cy="278858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bg1"/>
                </a:solidFill>
              </a:endParaRPr>
            </a:p>
          </p:txBody>
        </p:sp>
      </p:grpSp>
      <p:sp>
        <p:nvSpPr>
          <p:cNvPr id="28" name="Подзаголовок 2">
            <a:extLst>
              <a:ext uri="{FF2B5EF4-FFF2-40B4-BE49-F238E27FC236}">
                <a16:creationId xmlns="" xmlns:a16="http://schemas.microsoft.com/office/drawing/2014/main" id="{6FA98902-F312-45CE-8D93-863F8564EB25}"/>
              </a:ext>
            </a:extLst>
          </p:cNvPr>
          <p:cNvSpPr txBox="1">
            <a:spLocks/>
          </p:cNvSpPr>
          <p:nvPr/>
        </p:nvSpPr>
        <p:spPr>
          <a:xfrm>
            <a:off x="1433384" y="767680"/>
            <a:ext cx="9973382" cy="583903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  <a:effectLst>
            <a:softEdge rad="76200"/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Проводится в соответствии с Федеральным законом № 248-ФЗ и КоАП РФ</a:t>
            </a:r>
            <a:endParaRPr lang="ru-RU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C4D74C4-3520-40F8-B3F4-9470F3204320}"/>
              </a:ext>
            </a:extLst>
          </p:cNvPr>
          <p:cNvSpPr txBox="1"/>
          <p:nvPr/>
        </p:nvSpPr>
        <p:spPr>
          <a:xfrm>
            <a:off x="7214532" y="1650602"/>
            <a:ext cx="2993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92D050"/>
                </a:solidFill>
              </a:rPr>
              <a:t>ДЛЯ ЧЕГО ПРОВОДИТСЯ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0F57CD9-1E10-47DF-97C6-C6A896FF5E20}"/>
              </a:ext>
            </a:extLst>
          </p:cNvPr>
          <p:cNvSpPr/>
          <p:nvPr/>
        </p:nvSpPr>
        <p:spPr>
          <a:xfrm>
            <a:off x="6365323" y="2277067"/>
            <a:ext cx="54972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ea typeface="Times New Roman" panose="02020603050405020304" pitchFamily="18" charset="0"/>
              </a:rPr>
              <a:t>Взаимодействия с надзорными органами при проведении мероприятий, предусмотренных Федеральным законом № 248-ФЗ:</a:t>
            </a:r>
          </a:p>
          <a:p>
            <a:pPr algn="ctr"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ea typeface="Times New Roman" panose="02020603050405020304" pitchFamily="18" charset="0"/>
              </a:rPr>
              <a:t>        </a:t>
            </a:r>
          </a:p>
          <a:p>
            <a:pPr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ea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ea typeface="Times New Roman" panose="02020603050405020304" pitchFamily="18" charset="0"/>
              </a:rPr>
              <a:t>Взаимодействия с надзорными органами при проведении административных процедур и действий согласно Кодексу Российской Федерации об административных правонарушениях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597F340-20AC-42D5-B9A4-275BDEFE63D1}"/>
              </a:ext>
            </a:extLst>
          </p:cNvPr>
          <p:cNvSpPr/>
          <p:nvPr/>
        </p:nvSpPr>
        <p:spPr>
          <a:xfrm>
            <a:off x="7660522" y="2938786"/>
            <a:ext cx="33042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контрольная закупка;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мониторинговая закупка;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выборочный контроль;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инспекционный визит;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рейдовый осмотр;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документарная проверка;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выездная проверка.</a:t>
            </a:r>
          </a:p>
        </p:txBody>
      </p:sp>
      <p:sp>
        <p:nvSpPr>
          <p:cNvPr id="33" name="Прямоугольник: скругленные углы 6">
            <a:extLst>
              <a:ext uri="{FF2B5EF4-FFF2-40B4-BE49-F238E27FC236}">
                <a16:creationId xmlns="" xmlns:a16="http://schemas.microsoft.com/office/drawing/2014/main" id="{92B6DC68-527B-412F-B34F-AF0B81ACC127}"/>
              </a:ext>
            </a:extLst>
          </p:cNvPr>
          <p:cNvSpPr/>
          <p:nvPr/>
        </p:nvSpPr>
        <p:spPr>
          <a:xfrm>
            <a:off x="11771790" y="6588040"/>
            <a:ext cx="320859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7673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9" name="Заголовок 3">
            <a:extLst>
              <a:ext uri="{FF2B5EF4-FFF2-40B4-BE49-F238E27FC236}">
                <a16:creationId xmlns="" xmlns:a16="http://schemas.microsoft.com/office/drawing/2014/main" id="{3A1BD7FF-9A03-433C-8B03-3BFDF500CFCF}"/>
              </a:ext>
            </a:extLst>
          </p:cNvPr>
          <p:cNvSpPr txBox="1">
            <a:spLocks/>
          </p:cNvSpPr>
          <p:nvPr/>
        </p:nvSpPr>
        <p:spPr>
          <a:xfrm>
            <a:off x="494122" y="1861916"/>
            <a:ext cx="8660251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FF23F96-BA49-4659-A609-468D9E6518B4}"/>
              </a:ext>
            </a:extLst>
          </p:cNvPr>
          <p:cNvSpPr/>
          <p:nvPr/>
        </p:nvSpPr>
        <p:spPr>
          <a:xfrm>
            <a:off x="1334439" y="369838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 ПОДАЧИ ЗАЯВЛЕНИЙ И ДОКУМЕНТОВ В НАДЗОРНЫЙ ОРГАН НА РПГУ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97A2590-5B0E-424C-97D5-EE26303879E2}"/>
              </a:ext>
            </a:extLst>
          </p:cNvPr>
          <p:cNvSpPr/>
          <p:nvPr/>
        </p:nvSpPr>
        <p:spPr>
          <a:xfrm>
            <a:off x="268671" y="1996384"/>
            <a:ext cx="696345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Перейти на РПГУ МО по ссылке: </a:t>
            </a:r>
            <a:r>
              <a:rPr lang="en-US" dirty="0">
                <a:solidFill>
                  <a:schemeClr val="bg1"/>
                </a:solidFill>
              </a:rPr>
              <a:t>https://uslugi.mosreg.ru/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b="1" dirty="0">
                <a:solidFill>
                  <a:schemeClr val="bg1"/>
                </a:solidFill>
              </a:rPr>
              <a:t>В строке поиска ввести: «</a:t>
            </a:r>
            <a:r>
              <a:rPr lang="ru-RU" dirty="0">
                <a:solidFill>
                  <a:schemeClr val="bg1"/>
                </a:solidFill>
              </a:rPr>
              <a:t>Комплексный сервис для бизнеса в рамках контрольно-надзорной деятельности» (рис. 1)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После того как открылась новая страница, нажать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 кнопку «получить услугу» (рис. 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B06FB4B-FB4B-433F-A65B-092C91EED9C1}"/>
              </a:ext>
            </a:extLst>
          </p:cNvPr>
          <p:cNvSpPr txBox="1"/>
          <p:nvPr/>
        </p:nvSpPr>
        <p:spPr>
          <a:xfrm>
            <a:off x="10738928" y="3989879"/>
            <a:ext cx="6337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</a:rPr>
              <a:t>рис.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F9648BC-774C-4705-924C-3D080862794B}"/>
              </a:ext>
            </a:extLst>
          </p:cNvPr>
          <p:cNvSpPr txBox="1"/>
          <p:nvPr/>
        </p:nvSpPr>
        <p:spPr>
          <a:xfrm>
            <a:off x="10738928" y="6500051"/>
            <a:ext cx="564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</a:rPr>
              <a:t>рис. 2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25C7762-414C-4D46-A87A-AECEED415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885" y="1343184"/>
            <a:ext cx="3960654" cy="263579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F5587FFE-4A2E-4262-A01F-9BEF303B7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988" y="4497711"/>
            <a:ext cx="3948551" cy="2002340"/>
          </a:xfrm>
          <a:prstGeom prst="rect">
            <a:avLst/>
          </a:prstGeom>
        </p:spPr>
      </p:pic>
      <p:sp>
        <p:nvSpPr>
          <p:cNvPr id="13" name="Прямоугольник: скругленные углы 6">
            <a:extLst>
              <a:ext uri="{FF2B5EF4-FFF2-40B4-BE49-F238E27FC236}">
                <a16:creationId xmlns="" xmlns:a16="http://schemas.microsoft.com/office/drawing/2014/main" id="{92B6DC68-527B-412F-B34F-AF0B81ACC127}"/>
              </a:ext>
            </a:extLst>
          </p:cNvPr>
          <p:cNvSpPr/>
          <p:nvPr/>
        </p:nvSpPr>
        <p:spPr>
          <a:xfrm>
            <a:off x="11771790" y="6588040"/>
            <a:ext cx="320859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76745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26687F0-AD32-4C46-A3DA-354B8291C795}"/>
              </a:ext>
            </a:extLst>
          </p:cNvPr>
          <p:cNvSpPr/>
          <p:nvPr/>
        </p:nvSpPr>
        <p:spPr>
          <a:xfrm>
            <a:off x="268671" y="1663053"/>
            <a:ext cx="670877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4. При выборе услуги появится перечень документов с подробной информацией по части интересующей Вас услуги.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Для начала нужно выбрать необходимые параметры (рис. 1)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5. В пункте 1 потребуется выбрать цель вашего обращения из списка услуг 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6. В пункте 3 необходимо  выбирать категорию заявителя: индивидуальные предприниматели, юридические лица или физические лица.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7. В пункте 4 необходимо указать кто подает заявление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(заявитель или представитель).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8. Далее нажать на кнопку «заполнить форму».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1B7AE0-9210-4CAB-B7CB-C7673E0EDE47}"/>
              </a:ext>
            </a:extLst>
          </p:cNvPr>
          <p:cNvSpPr txBox="1"/>
          <p:nvPr/>
        </p:nvSpPr>
        <p:spPr>
          <a:xfrm>
            <a:off x="11273849" y="6061868"/>
            <a:ext cx="649480" cy="25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8" dirty="0">
                <a:solidFill>
                  <a:schemeClr val="bg1"/>
                </a:solidFill>
              </a:rPr>
              <a:t>рис. 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01AA7A-0153-4787-9532-A15889DD6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684" y="1602163"/>
            <a:ext cx="4500195" cy="445970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FF23F96-BA49-4659-A609-468D9E6518B4}"/>
              </a:ext>
            </a:extLst>
          </p:cNvPr>
          <p:cNvSpPr/>
          <p:nvPr/>
        </p:nvSpPr>
        <p:spPr>
          <a:xfrm>
            <a:off x="1334439" y="369838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 ПОДАЧИ ЗАЯВЛЕНИЙ И ДОКУМЕНТОВ В НАДЗОРНЫЙ ОРГАН НА РПГУ</a:t>
            </a:r>
          </a:p>
        </p:txBody>
      </p:sp>
      <p:sp>
        <p:nvSpPr>
          <p:cNvPr id="11" name="Прямоугольник: скругленные углы 6">
            <a:extLst>
              <a:ext uri="{FF2B5EF4-FFF2-40B4-BE49-F238E27FC236}">
                <a16:creationId xmlns="" xmlns:a16="http://schemas.microsoft.com/office/drawing/2014/main" id="{92B6DC68-527B-412F-B34F-AF0B81ACC127}"/>
              </a:ext>
            </a:extLst>
          </p:cNvPr>
          <p:cNvSpPr/>
          <p:nvPr/>
        </p:nvSpPr>
        <p:spPr>
          <a:xfrm>
            <a:off x="11771790" y="6588040"/>
            <a:ext cx="320859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35940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1059</Words>
  <Application>Microsoft Office PowerPoint</Application>
  <PresentationFormat>Произвольный</PresentationFormat>
  <Paragraphs>207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Асиф Алиев</dc:creator>
  <cp:lastModifiedBy>Салимова Евгения Андреевна</cp:lastModifiedBy>
  <cp:revision>52</cp:revision>
  <dcterms:created xsi:type="dcterms:W3CDTF">2022-05-11T08:42:15Z</dcterms:created>
  <dcterms:modified xsi:type="dcterms:W3CDTF">2024-04-24T06:31:39Z</dcterms:modified>
</cp:coreProperties>
</file>